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8" r:id="rId3"/>
    <p:sldId id="260" r:id="rId4"/>
    <p:sldId id="269" r:id="rId5"/>
    <p:sldId id="267" r:id="rId6"/>
    <p:sldId id="268" r:id="rId7"/>
    <p:sldId id="266" r:id="rId8"/>
    <p:sldId id="264" r:id="rId9"/>
    <p:sldId id="263" r:id="rId10"/>
    <p:sldId id="25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501329-AF4C-4D8C-BC55-3F0D2272A538}" type="datetimeFigureOut">
              <a:rPr lang="en-US" smtClean="0"/>
              <a:t>25-Jun-15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15239C-4E60-4170-BE8A-9D5D3BCD8628}" type="slidenum">
              <a:rPr lang="en-US" smtClean="0"/>
              <a:t>‹#›</a:t>
            </a:fld>
            <a:endParaRPr lang="en-US"/>
          </a:p>
        </p:txBody>
      </p:sp>
    </p:spTree>
    <p:extLst>
      <p:ext uri="{BB962C8B-B14F-4D97-AF65-F5344CB8AC3E}">
        <p14:creationId xmlns:p14="http://schemas.microsoft.com/office/powerpoint/2010/main" val="644578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35F6BA-B802-4456-800E-CB2D51C92272}" type="slidenum">
              <a:rPr lang="en-US">
                <a:solidFill>
                  <a:prstClr val="black"/>
                </a:solidFill>
              </a:rPr>
              <a:pPr/>
              <a:t>2</a:t>
            </a:fld>
            <a:endParaRPr lang="en-US">
              <a:solidFill>
                <a:prstClr val="black"/>
              </a:solidFill>
            </a:endParaRPr>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bg-BG"/>
              <a:t>Глобализация, приемане в Европейския съюз</a:t>
            </a:r>
          </a:p>
          <a:p>
            <a:r>
              <a:rPr lang="bg-BG"/>
              <a:t>“Производител търси марка”</a:t>
            </a:r>
          </a:p>
          <a:p>
            <a:r>
              <a:rPr lang="en-US"/>
              <a:t>Commodities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sz="quarter"/>
          </p:nvPr>
        </p:nvSpPr>
        <p:spPr>
          <a:xfrm>
            <a:off x="3581400" y="685800"/>
            <a:ext cx="5561013" cy="3352800"/>
          </a:xfrm>
        </p:spPr>
        <p:txBody>
          <a:bodyPr/>
          <a:lstStyle>
            <a:lvl1pPr>
              <a:defRPr>
                <a:solidFill>
                  <a:schemeClr val="bg2"/>
                </a:solidFill>
                <a:effectLst>
                  <a:outerShdw blurRad="38100" dist="38100" dir="2700000" algn="tl">
                    <a:srgbClr val="000000"/>
                  </a:outerShdw>
                </a:effectLst>
              </a:defRPr>
            </a:lvl1pPr>
          </a:lstStyle>
          <a:p>
            <a:pPr lvl="0"/>
            <a:r>
              <a:rPr lang="en-US" noProof="0" smtClean="0"/>
              <a:t>Click to edit Master title style</a:t>
            </a:r>
          </a:p>
        </p:txBody>
      </p:sp>
      <p:sp>
        <p:nvSpPr>
          <p:cNvPr id="4099" name="Rectangle 3"/>
          <p:cNvSpPr>
            <a:spLocks noGrp="1" noChangeArrowheads="1"/>
          </p:cNvSpPr>
          <p:nvPr>
            <p:ph type="subTitle" sz="quarter" idx="1"/>
          </p:nvPr>
        </p:nvSpPr>
        <p:spPr>
          <a:xfrm>
            <a:off x="5181600" y="4038600"/>
            <a:ext cx="3960813" cy="1752600"/>
          </a:xfr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marL="0" indent="0" algn="ctr">
              <a:buFont typeface="Wingdings" pitchFamily="2" charset="2"/>
              <a:buNone/>
              <a:defRPr>
                <a:solidFill>
                  <a:schemeClr val="bg2"/>
                </a:solidFill>
              </a:defRPr>
            </a:lvl1pPr>
          </a:lstStyle>
          <a:p>
            <a:pPr lvl="0"/>
            <a:r>
              <a:rPr lang="en-US" noProof="0" smtClean="0"/>
              <a:t>Click to edit Master subtitle style</a:t>
            </a:r>
          </a:p>
        </p:txBody>
      </p:sp>
      <p:sp>
        <p:nvSpPr>
          <p:cNvPr id="4100" name="Rectangle 4"/>
          <p:cNvSpPr>
            <a:spLocks noGrp="1" noChangeArrowheads="1"/>
          </p:cNvSpPr>
          <p:nvPr>
            <p:ph type="dt" sz="quarter" idx="2"/>
          </p:nvPr>
        </p:nvSpPr>
        <p:spPr>
          <a:xfrm>
            <a:off x="685800" y="6248400"/>
            <a:ext cx="1905000" cy="457200"/>
          </a:xfrm>
        </p:spPr>
        <p:txBody>
          <a:bodyPr/>
          <a:lstStyle>
            <a:lvl1pPr>
              <a:defRPr>
                <a:solidFill>
                  <a:srgbClr val="EAEAEA"/>
                </a:solidFill>
              </a:defRPr>
            </a:lvl1pPr>
          </a:lstStyle>
          <a:p>
            <a:endParaRPr lang="en-US"/>
          </a:p>
        </p:txBody>
      </p:sp>
      <p:sp>
        <p:nvSpPr>
          <p:cNvPr id="4101" name="Rectangle 5"/>
          <p:cNvSpPr>
            <a:spLocks noGrp="1" noChangeArrowheads="1"/>
          </p:cNvSpPr>
          <p:nvPr>
            <p:ph type="ftr" sz="quarter" idx="3"/>
          </p:nvPr>
        </p:nvSpPr>
        <p:spPr>
          <a:xfrm>
            <a:off x="3124200" y="6248400"/>
            <a:ext cx="2895600" cy="457200"/>
          </a:xfrm>
        </p:spPr>
        <p:txBody>
          <a:bodyPr/>
          <a:lstStyle>
            <a:lvl1pPr>
              <a:defRPr>
                <a:solidFill>
                  <a:srgbClr val="EAEAEA"/>
                </a:solidFill>
              </a:defRPr>
            </a:lvl1pPr>
          </a:lstStyle>
          <a:p>
            <a:endParaRPr lang="en-US"/>
          </a:p>
        </p:txBody>
      </p:sp>
      <p:sp>
        <p:nvSpPr>
          <p:cNvPr id="4102" name="Rectangle 6"/>
          <p:cNvSpPr>
            <a:spLocks noGrp="1" noChangeArrowheads="1"/>
          </p:cNvSpPr>
          <p:nvPr>
            <p:ph type="sldNum" sz="quarter" idx="4"/>
          </p:nvPr>
        </p:nvSpPr>
        <p:spPr>
          <a:xfrm>
            <a:off x="6553200" y="6248400"/>
            <a:ext cx="1905000" cy="457200"/>
          </a:xfrm>
        </p:spPr>
        <p:txBody>
          <a:bodyPr/>
          <a:lstStyle>
            <a:lvl1pPr>
              <a:defRPr>
                <a:solidFill>
                  <a:srgbClr val="EAEAEA"/>
                </a:solidFill>
              </a:defRPr>
            </a:lvl1pPr>
          </a:lstStyle>
          <a:p>
            <a:fld id="{1B570F3A-F836-48C3-814D-D55D5212F127}" type="slidenum">
              <a:rPr lang="en-US"/>
              <a:pPr/>
              <a:t>‹#›</a:t>
            </a:fld>
            <a:endParaRPr lang="en-US"/>
          </a:p>
        </p:txBody>
      </p:sp>
    </p:spTree>
    <p:extLst>
      <p:ext uri="{BB962C8B-B14F-4D97-AF65-F5344CB8AC3E}">
        <p14:creationId xmlns:p14="http://schemas.microsoft.com/office/powerpoint/2010/main" val="1676765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44EC55D-6827-472B-ABBE-9E6441936BD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02542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533400"/>
            <a:ext cx="19050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533400"/>
            <a:ext cx="55626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CA51D87-A620-4905-A869-E07532ADD64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63142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75438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371600" y="1981200"/>
            <a:ext cx="7620000" cy="4114800"/>
          </a:xfrm>
        </p:spPr>
        <p:txBody>
          <a:bodyPr/>
          <a:lstStyle/>
          <a:p>
            <a:endParaRPr lang="en-US"/>
          </a:p>
        </p:txBody>
      </p:sp>
      <p:sp>
        <p:nvSpPr>
          <p:cNvPr id="4" name="Date Placeholder 3"/>
          <p:cNvSpPr>
            <a:spLocks noGrp="1"/>
          </p:cNvSpPr>
          <p:nvPr>
            <p:ph type="dt" sz="half" idx="10"/>
          </p:nvPr>
        </p:nvSpPr>
        <p:spPr>
          <a:xfrm>
            <a:off x="1371600" y="6248400"/>
            <a:ext cx="1676400" cy="457200"/>
          </a:xfr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a:xfrm>
            <a:off x="3429000" y="6248400"/>
            <a:ext cx="3429000" cy="457200"/>
          </a:xfrm>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a:xfrm>
            <a:off x="7239000" y="6248400"/>
            <a:ext cx="1905000" cy="457200"/>
          </a:xfrm>
        </p:spPr>
        <p:txBody>
          <a:bodyPr/>
          <a:lstStyle>
            <a:lvl1pPr>
              <a:defRPr/>
            </a:lvl1pPr>
          </a:lstStyle>
          <a:p>
            <a:fld id="{416981BA-15FA-408C-A263-E53AE80C406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98876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FDD1CE9-4B64-49A0-B2F6-5AC11D6F863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3517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3AB4443-DACA-4B8F-B2CA-74E54084900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09580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A94C9BA-3DFE-47F8-BADF-42A923FDFAB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258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E3781E7B-6782-4C35-A2F5-AFFCF94BC55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5822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58B980BC-477A-4563-927D-9D35484466F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94893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7E5FB514-0786-4BA3-950C-F2169D2798C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70737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3B6E01E-AE65-46C7-8AEE-3BEA020721B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0954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B3B0EF1-4FF1-45A3-AC5F-F7DCD4978C1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18866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371600" y="533400"/>
            <a:ext cx="7543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dt" sz="half" idx="2"/>
          </p:nvPr>
        </p:nvSpPr>
        <p:spPr bwMode="auto">
          <a:xfrm>
            <a:off x="13716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defRPr sz="1400"/>
            </a:lvl1pPr>
          </a:lstStyle>
          <a:p>
            <a:pPr fontAlgn="base">
              <a:spcAft>
                <a:spcPct val="0"/>
              </a:spcAft>
            </a:pPr>
            <a:endParaRPr lang="en-US">
              <a:solidFill>
                <a:srgbClr val="000000"/>
              </a:solidFill>
            </a:endParaRPr>
          </a:p>
        </p:txBody>
      </p:sp>
      <p:sp>
        <p:nvSpPr>
          <p:cNvPr id="3076" name="Rectangle 4"/>
          <p:cNvSpPr>
            <a:spLocks noGrp="1" noChangeArrowheads="1"/>
          </p:cNvSpPr>
          <p:nvPr>
            <p:ph type="ftr" sz="quarter" idx="3"/>
          </p:nvPr>
        </p:nvSpPr>
        <p:spPr bwMode="auto">
          <a:xfrm>
            <a:off x="3429000" y="6248400"/>
            <a:ext cx="342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pPr fontAlgn="base">
              <a:spcAft>
                <a:spcPct val="0"/>
              </a:spcAft>
            </a:pPr>
            <a:endParaRPr lang="en-US">
              <a:solidFill>
                <a:srgbClr val="000000"/>
              </a:solidFill>
            </a:endParaRPr>
          </a:p>
        </p:txBody>
      </p:sp>
      <p:sp>
        <p:nvSpPr>
          <p:cNvPr id="3077" name="Rectangle 5"/>
          <p:cNvSpPr>
            <a:spLocks noGrp="1" noChangeArrowheads="1"/>
          </p:cNvSpPr>
          <p:nvPr>
            <p:ph type="sldNum" sz="quarter" idx="4"/>
          </p:nvPr>
        </p:nvSpPr>
        <p:spPr bwMode="auto">
          <a:xfrm>
            <a:off x="7239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spcBef>
                <a:spcPct val="50000"/>
              </a:spcBef>
              <a:defRPr sz="1400"/>
            </a:lvl1pPr>
          </a:lstStyle>
          <a:p>
            <a:pPr fontAlgn="base">
              <a:spcAft>
                <a:spcPct val="0"/>
              </a:spcAft>
            </a:pPr>
            <a:fld id="{4C03526B-4387-41C4-9A64-818AA6A9DD44}" type="slidenum">
              <a:rPr lang="en-US">
                <a:solidFill>
                  <a:srgbClr val="000000"/>
                </a:solidFill>
              </a:rPr>
              <a:pPr fontAlgn="base">
                <a:spcAft>
                  <a:spcPct val="0"/>
                </a:spcAft>
              </a:pPr>
              <a:t>‹#›</a:t>
            </a:fld>
            <a:endParaRPr lang="en-US">
              <a:solidFill>
                <a:srgbClr val="000000"/>
              </a:solidFill>
            </a:endParaRPr>
          </a:p>
        </p:txBody>
      </p:sp>
      <p:pic>
        <p:nvPicPr>
          <p:cNvPr id="3078" name="Picture 6" descr="strtegic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2192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9" name="Rectangle 7"/>
          <p:cNvSpPr>
            <a:spLocks noGrp="1" noChangeArrowheads="1"/>
          </p:cNvSpPr>
          <p:nvPr>
            <p:ph type="body" idx="1"/>
          </p:nvPr>
        </p:nvSpPr>
        <p:spPr bwMode="auto">
          <a:xfrm>
            <a:off x="1371600" y="1981200"/>
            <a:ext cx="7620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1203195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tx2"/>
        </a:buClr>
        <a:buFont typeface="Wingdings" pitchFamily="2" charset="2"/>
        <a:buChar char="w"/>
        <a:defRPr sz="3200">
          <a:solidFill>
            <a:schemeClr val="tx1"/>
          </a:solidFill>
          <a:latin typeface="+mn-lt"/>
          <a:ea typeface="+mn-ea"/>
          <a:cs typeface="+mn-cs"/>
        </a:defRPr>
      </a:lvl1pPr>
      <a:lvl2pPr marL="742950" indent="-285750" algn="l" rtl="0" fontAlgn="base">
        <a:spcBef>
          <a:spcPct val="20000"/>
        </a:spcBef>
        <a:spcAft>
          <a:spcPct val="0"/>
        </a:spcAft>
        <a:buSzPct val="95000"/>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omputing.fmi.uni-sofia.bg/" TargetMode="External"/><Relationship Id="rId2" Type="http://schemas.openxmlformats.org/officeDocument/2006/relationships/hyperlink" Target="mailto:kspasov@fmi-uni-sofia.b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omputing.fmi.uni-sofia.bg/" TargetMode="External"/><Relationship Id="rId2" Type="http://schemas.openxmlformats.org/officeDocument/2006/relationships/hyperlink" Target="mailto:kspasov@fmi-uni-sofia.b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www.fmi.uni-sofia.bg/en/education/master-s-programs/e-business/eBusiness.pdf"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275856" y="2319015"/>
            <a:ext cx="5832648" cy="1470025"/>
          </a:xfrm>
        </p:spPr>
        <p:txBody>
          <a:bodyPr>
            <a:normAutofit fontScale="90000"/>
          </a:bodyPr>
          <a:lstStyle/>
          <a:p>
            <a:r>
              <a:rPr lang="en-US" dirty="0" smtClean="0"/>
              <a:t>Master’s Degree Program</a:t>
            </a:r>
            <a:r>
              <a:rPr lang="bg-BG" dirty="0" smtClean="0"/>
              <a:t>:</a:t>
            </a:r>
            <a:r>
              <a:rPr lang="en-US" dirty="0"/>
              <a:t/>
            </a:r>
            <a:br>
              <a:rPr lang="en-US" dirty="0"/>
            </a:br>
            <a:r>
              <a:rPr lang="en-US" dirty="0" smtClean="0"/>
              <a:t>e-Business</a:t>
            </a:r>
            <a:endParaRPr lang="en-US" dirty="0"/>
          </a:p>
        </p:txBody>
      </p:sp>
      <p:sp>
        <p:nvSpPr>
          <p:cNvPr id="3" name="Subtitle 2"/>
          <p:cNvSpPr>
            <a:spLocks noGrp="1"/>
          </p:cNvSpPr>
          <p:nvPr>
            <p:ph type="subTitle" sz="quarter" idx="1"/>
          </p:nvPr>
        </p:nvSpPr>
        <p:spPr>
          <a:xfrm>
            <a:off x="3779912" y="4437112"/>
            <a:ext cx="5362501" cy="1752600"/>
          </a:xfrm>
        </p:spPr>
        <p:txBody>
          <a:bodyPr>
            <a:noAutofit/>
          </a:bodyPr>
          <a:lstStyle/>
          <a:p>
            <a:r>
              <a:rPr lang="en-US" sz="2600" b="1" i="1" dirty="0" smtClean="0">
                <a:solidFill>
                  <a:schemeClr val="tx1"/>
                </a:solidFill>
              </a:rPr>
              <a:t>Head</a:t>
            </a:r>
            <a:r>
              <a:rPr lang="bg-BG" sz="2600" b="1" i="1" dirty="0" smtClean="0">
                <a:solidFill>
                  <a:schemeClr val="tx1"/>
                </a:solidFill>
              </a:rPr>
              <a:t>:</a:t>
            </a:r>
            <a:r>
              <a:rPr lang="bg-BG" sz="2600" b="1" dirty="0" smtClean="0">
                <a:solidFill>
                  <a:schemeClr val="tx1"/>
                </a:solidFill>
              </a:rPr>
              <a:t> </a:t>
            </a:r>
            <a:r>
              <a:rPr lang="en-US" sz="2600" b="1" dirty="0" smtClean="0">
                <a:solidFill>
                  <a:schemeClr val="tx1"/>
                </a:solidFill>
              </a:rPr>
              <a:t>assoc. prof. Kamen Spassov</a:t>
            </a:r>
            <a:endParaRPr lang="en-US" sz="2600" b="1" dirty="0">
              <a:solidFill>
                <a:schemeClr val="tx1"/>
              </a:solidFill>
            </a:endParaRPr>
          </a:p>
          <a:p>
            <a:r>
              <a:rPr lang="bg-BG" sz="2600" b="1" i="1" dirty="0" smtClean="0">
                <a:solidFill>
                  <a:schemeClr val="tx1"/>
                </a:solidFill>
              </a:rPr>
              <a:t>е-mail</a:t>
            </a:r>
            <a:r>
              <a:rPr lang="bg-BG" sz="2600" b="1" dirty="0">
                <a:solidFill>
                  <a:schemeClr val="tx1"/>
                </a:solidFill>
              </a:rPr>
              <a:t>: </a:t>
            </a:r>
            <a:r>
              <a:rPr lang="bg-BG" sz="2600" b="1" dirty="0" smtClean="0">
                <a:hlinkClick r:id="rId2"/>
              </a:rPr>
              <a:t>kspasov@fmi-uni-sofia.bg</a:t>
            </a:r>
            <a:endParaRPr lang="en-US" sz="2600" b="1" dirty="0" smtClean="0"/>
          </a:p>
          <a:p>
            <a:r>
              <a:rPr lang="en-US" sz="2600" b="1" dirty="0">
                <a:hlinkClick r:id="rId3"/>
              </a:rPr>
              <a:t>http://computing.fmi.uni-sofia.bg</a:t>
            </a:r>
            <a:r>
              <a:rPr lang="en-US" sz="2600" b="1" dirty="0" smtClean="0">
                <a:hlinkClick r:id="rId3"/>
              </a:rPr>
              <a:t>/</a:t>
            </a:r>
            <a:r>
              <a:rPr lang="en-US" sz="2600" b="1" dirty="0" smtClean="0"/>
              <a:t> </a:t>
            </a:r>
          </a:p>
          <a:p>
            <a:r>
              <a:rPr lang="en-US" sz="2600" b="1" i="1" dirty="0" smtClean="0">
                <a:solidFill>
                  <a:schemeClr val="tx1"/>
                </a:solidFill>
              </a:rPr>
              <a:t>mobile</a:t>
            </a:r>
            <a:r>
              <a:rPr lang="bg-BG" sz="2600" b="1" i="1" dirty="0">
                <a:solidFill>
                  <a:schemeClr val="tx1"/>
                </a:solidFill>
              </a:rPr>
              <a:t>: </a:t>
            </a:r>
            <a:r>
              <a:rPr lang="bg-BG" sz="2600" b="1" dirty="0">
                <a:solidFill>
                  <a:schemeClr val="tx1"/>
                </a:solidFill>
              </a:rPr>
              <a:t> 0898 422 </a:t>
            </a:r>
            <a:r>
              <a:rPr lang="bg-BG" sz="2600" b="1" dirty="0" smtClean="0">
                <a:solidFill>
                  <a:schemeClr val="tx1"/>
                </a:solidFill>
              </a:rPr>
              <a:t>585</a:t>
            </a:r>
            <a:endParaRPr lang="en-US" sz="2600" b="1" dirty="0">
              <a:solidFill>
                <a:schemeClr val="tx1"/>
              </a:solidFill>
            </a:endParaRPr>
          </a:p>
        </p:txBody>
      </p:sp>
    </p:spTree>
    <p:extLst>
      <p:ext uri="{BB962C8B-B14F-4D97-AF65-F5344CB8AC3E}">
        <p14:creationId xmlns:p14="http://schemas.microsoft.com/office/powerpoint/2010/main" val="112906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4"/>
          <p:cNvSpPr>
            <a:spLocks noGrp="1" noChangeArrowheads="1"/>
          </p:cNvSpPr>
          <p:nvPr>
            <p:ph type="ctrTitle"/>
          </p:nvPr>
        </p:nvSpPr>
        <p:spPr/>
        <p:txBody>
          <a:bodyPr/>
          <a:lstStyle/>
          <a:p>
            <a:r>
              <a:rPr lang="en-US" dirty="0" smtClean="0"/>
              <a:t>Welcome to the </a:t>
            </a:r>
            <a:br>
              <a:rPr lang="en-US" dirty="0" smtClean="0"/>
            </a:br>
            <a:r>
              <a:rPr lang="en-US" dirty="0" smtClean="0"/>
              <a:t>e-Business</a:t>
            </a:r>
            <a:r>
              <a:rPr lang="bg-BG" dirty="0" smtClean="0"/>
              <a:t>!</a:t>
            </a:r>
            <a:endParaRPr lang="en-US" dirty="0"/>
          </a:p>
        </p:txBody>
      </p:sp>
      <p:sp>
        <p:nvSpPr>
          <p:cNvPr id="4" name="Subtitle 2"/>
          <p:cNvSpPr txBox="1">
            <a:spLocks/>
          </p:cNvSpPr>
          <p:nvPr/>
        </p:nvSpPr>
        <p:spPr bwMode="auto">
          <a:xfrm>
            <a:off x="3635896" y="3933056"/>
            <a:ext cx="5506517"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noAutofit/>
          </a:bodyPr>
          <a:lstStyle>
            <a:lvl1pPr marL="0" indent="0" algn="ctr" rtl="0" fontAlgn="base">
              <a:spcBef>
                <a:spcPct val="20000"/>
              </a:spcBef>
              <a:spcAft>
                <a:spcPct val="0"/>
              </a:spcAft>
              <a:buClr>
                <a:schemeClr val="tx2"/>
              </a:buClr>
              <a:buFont typeface="Wingdings" pitchFamily="2" charset="2"/>
              <a:buNone/>
              <a:defRPr sz="3200">
                <a:solidFill>
                  <a:schemeClr val="bg2"/>
                </a:solidFill>
                <a:latin typeface="+mn-lt"/>
                <a:ea typeface="+mn-ea"/>
                <a:cs typeface="+mn-cs"/>
              </a:defRPr>
            </a:lvl1pPr>
            <a:lvl2pPr marL="742950" indent="-285750" algn="l" rtl="0" fontAlgn="base">
              <a:spcBef>
                <a:spcPct val="20000"/>
              </a:spcBef>
              <a:spcAft>
                <a:spcPct val="0"/>
              </a:spcAft>
              <a:buSzPct val="95000"/>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600" b="1" i="1" kern="0" dirty="0" smtClean="0">
                <a:solidFill>
                  <a:schemeClr val="tx1"/>
                </a:solidFill>
              </a:rPr>
              <a:t>Head</a:t>
            </a:r>
            <a:r>
              <a:rPr lang="bg-BG" sz="2600" b="1" i="1" kern="0" dirty="0" smtClean="0">
                <a:solidFill>
                  <a:schemeClr val="tx1"/>
                </a:solidFill>
              </a:rPr>
              <a:t>:</a:t>
            </a:r>
            <a:r>
              <a:rPr lang="bg-BG" sz="2600" b="1" kern="0" dirty="0" smtClean="0">
                <a:solidFill>
                  <a:schemeClr val="tx1"/>
                </a:solidFill>
              </a:rPr>
              <a:t> </a:t>
            </a:r>
            <a:r>
              <a:rPr lang="en-US" sz="2600" b="1" kern="0" dirty="0" smtClean="0">
                <a:solidFill>
                  <a:schemeClr val="tx1"/>
                </a:solidFill>
              </a:rPr>
              <a:t>assoc. prof. Kamen Spassov</a:t>
            </a:r>
          </a:p>
          <a:p>
            <a:r>
              <a:rPr lang="bg-BG" sz="2600" b="1" i="1" kern="0" dirty="0" smtClean="0">
                <a:solidFill>
                  <a:schemeClr val="tx1"/>
                </a:solidFill>
              </a:rPr>
              <a:t>е-mail</a:t>
            </a:r>
            <a:r>
              <a:rPr lang="bg-BG" sz="2600" b="1" kern="0" dirty="0" smtClean="0">
                <a:solidFill>
                  <a:schemeClr val="tx1"/>
                </a:solidFill>
              </a:rPr>
              <a:t>: </a:t>
            </a:r>
            <a:r>
              <a:rPr lang="bg-BG" sz="2600" b="1" kern="0" dirty="0" smtClean="0">
                <a:hlinkClick r:id="rId2"/>
              </a:rPr>
              <a:t>kspasov@fmi-uni-sofia.bg</a:t>
            </a:r>
            <a:endParaRPr lang="en-US" sz="2600" b="1" kern="0" dirty="0" smtClean="0"/>
          </a:p>
          <a:p>
            <a:r>
              <a:rPr lang="en-US" sz="2600" b="1" kern="0" dirty="0">
                <a:hlinkClick r:id="rId3"/>
              </a:rPr>
              <a:t>http://computing.fmi.uni-sofia.bg</a:t>
            </a:r>
            <a:r>
              <a:rPr lang="en-US" sz="2600" b="1" kern="0" dirty="0" smtClean="0">
                <a:hlinkClick r:id="rId3"/>
              </a:rPr>
              <a:t>/</a:t>
            </a:r>
            <a:r>
              <a:rPr lang="en-US" sz="2600" b="1" kern="0" dirty="0" smtClean="0"/>
              <a:t>   </a:t>
            </a:r>
          </a:p>
          <a:p>
            <a:r>
              <a:rPr lang="en-US" sz="2600" b="1" i="1" kern="0" dirty="0" smtClean="0">
                <a:solidFill>
                  <a:schemeClr val="tx1"/>
                </a:solidFill>
              </a:rPr>
              <a:t>mobile</a:t>
            </a:r>
            <a:r>
              <a:rPr lang="bg-BG" sz="2600" b="1" i="1" kern="0" dirty="0" smtClean="0">
                <a:solidFill>
                  <a:schemeClr val="tx1"/>
                </a:solidFill>
              </a:rPr>
              <a:t>: </a:t>
            </a:r>
            <a:r>
              <a:rPr lang="bg-BG" sz="2600" b="1" kern="0" dirty="0" smtClean="0">
                <a:solidFill>
                  <a:schemeClr val="tx1"/>
                </a:solidFill>
              </a:rPr>
              <a:t> 0898 422 585</a:t>
            </a:r>
            <a:endParaRPr lang="en-US" sz="2600" b="1" kern="0" dirty="0">
              <a:solidFill>
                <a:schemeClr val="tx1"/>
              </a:solidFill>
            </a:endParaRPr>
          </a:p>
        </p:txBody>
      </p:sp>
    </p:spTree>
    <p:extLst>
      <p:ext uri="{BB962C8B-B14F-4D97-AF65-F5344CB8AC3E}">
        <p14:creationId xmlns:p14="http://schemas.microsoft.com/office/powerpoint/2010/main" val="9833294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grpId="0" nodeType="clickEffect">
                                  <p:stCondLst>
                                    <p:cond delay="0"/>
                                  </p:stCondLst>
                                  <p:childTnLst>
                                    <p:animEffect transition="out" filter="fade">
                                      <p:cBhvr>
                                        <p:cTn id="6" dur="3000" tmFilter="0, 0; .2, .5; .8, .5; 1, 0"/>
                                        <p:tgtEl>
                                          <p:spTgt spid="96260"/>
                                        </p:tgtEl>
                                      </p:cBhvr>
                                    </p:animEffect>
                                    <p:animScale>
                                      <p:cBhvr>
                                        <p:cTn id="7" dur="1500" autoRev="1" fill="hold"/>
                                        <p:tgtEl>
                                          <p:spTgt spid="9626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t>Modern Society</a:t>
            </a:r>
            <a:endParaRPr lang="en-US" dirty="0"/>
          </a:p>
        </p:txBody>
      </p:sp>
      <p:sp>
        <p:nvSpPr>
          <p:cNvPr id="9219" name="Rectangle 3"/>
          <p:cNvSpPr>
            <a:spLocks noGrp="1" noChangeArrowheads="1"/>
          </p:cNvSpPr>
          <p:nvPr>
            <p:ph type="body" idx="1"/>
          </p:nvPr>
        </p:nvSpPr>
        <p:spPr/>
        <p:txBody>
          <a:bodyPr/>
          <a:lstStyle/>
          <a:p>
            <a:r>
              <a:rPr lang="en-US" sz="2800" b="1" dirty="0" smtClean="0">
                <a:latin typeface="Arial" pitchFamily="34" charset="0"/>
              </a:rPr>
              <a:t>Post Industrial </a:t>
            </a:r>
            <a:r>
              <a:rPr lang="bg-BG" sz="2800" b="1" dirty="0" smtClean="0">
                <a:latin typeface="Arial" pitchFamily="34" charset="0"/>
              </a:rPr>
              <a:t>-&gt; </a:t>
            </a:r>
            <a:r>
              <a:rPr lang="en-US" sz="2800" b="1" dirty="0" smtClean="0">
                <a:latin typeface="Arial" pitchFamily="34" charset="0"/>
              </a:rPr>
              <a:t>Information</a:t>
            </a:r>
            <a:r>
              <a:rPr lang="bg-BG" sz="2800" b="1" dirty="0" smtClean="0">
                <a:latin typeface="Arial" pitchFamily="34" charset="0"/>
              </a:rPr>
              <a:t> </a:t>
            </a:r>
            <a:endParaRPr lang="bg-BG" sz="2800" b="1" dirty="0">
              <a:latin typeface="Arial" pitchFamily="34" charset="0"/>
            </a:endParaRPr>
          </a:p>
          <a:p>
            <a:r>
              <a:rPr lang="en-US" sz="2800" b="1" dirty="0" smtClean="0">
                <a:latin typeface="Arial" pitchFamily="34" charset="0"/>
              </a:rPr>
              <a:t>Dominated by services and customer focused – not by manufacturing (product focused)</a:t>
            </a:r>
            <a:r>
              <a:rPr lang="bg-BG" sz="2800" b="1" dirty="0" smtClean="0">
                <a:latin typeface="Arial" pitchFamily="34" charset="0"/>
              </a:rPr>
              <a:t> </a:t>
            </a:r>
            <a:endParaRPr lang="bg-BG" sz="2800" b="1" dirty="0">
              <a:latin typeface="Arial" pitchFamily="34" charset="0"/>
            </a:endParaRPr>
          </a:p>
          <a:p>
            <a:r>
              <a:rPr lang="en-US" sz="2800" b="1" dirty="0" smtClean="0">
                <a:latin typeface="Arial" pitchFamily="34" charset="0"/>
              </a:rPr>
              <a:t>Sharing economy</a:t>
            </a:r>
          </a:p>
          <a:p>
            <a:r>
              <a:rPr lang="en-US" sz="2800" b="1" dirty="0" smtClean="0">
                <a:latin typeface="Arial" pitchFamily="34" charset="0"/>
              </a:rPr>
              <a:t>Internet (of things) – big data</a:t>
            </a:r>
          </a:p>
          <a:p>
            <a:r>
              <a:rPr lang="en-US" sz="2800" b="1" dirty="0" smtClean="0">
                <a:latin typeface="Arial" pitchFamily="34" charset="0"/>
              </a:rPr>
              <a:t>Social networks</a:t>
            </a:r>
          </a:p>
          <a:p>
            <a:r>
              <a:rPr lang="en-US" sz="2800" b="1" dirty="0" smtClean="0">
                <a:latin typeface="Arial" pitchFamily="34" charset="0"/>
              </a:rPr>
              <a:t>Mobile</a:t>
            </a:r>
            <a:endParaRPr lang="bg-BG" sz="2800" b="1" dirty="0" smtClean="0">
              <a:latin typeface="Arial" pitchFamily="34" charset="0"/>
            </a:endParaRPr>
          </a:p>
        </p:txBody>
      </p:sp>
    </p:spTree>
    <p:extLst>
      <p:ext uri="{BB962C8B-B14F-4D97-AF65-F5344CB8AC3E}">
        <p14:creationId xmlns:p14="http://schemas.microsoft.com/office/powerpoint/2010/main" val="1069943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t>
            </a:r>
            <a:r>
              <a:rPr lang="en-US" dirty="0" smtClean="0"/>
              <a:t>-Business Program Purpose</a:t>
            </a:r>
            <a:endParaRPr lang="en-US" dirty="0"/>
          </a:p>
        </p:txBody>
      </p:sp>
      <p:sp>
        <p:nvSpPr>
          <p:cNvPr id="4" name="Rectangle 3"/>
          <p:cNvSpPr/>
          <p:nvPr/>
        </p:nvSpPr>
        <p:spPr>
          <a:xfrm>
            <a:off x="1547664" y="2767568"/>
            <a:ext cx="7272808" cy="3636573"/>
          </a:xfrm>
          <a:prstGeom prst="rect">
            <a:avLst/>
          </a:prstGeom>
        </p:spPr>
        <p:txBody>
          <a:bodyPr wrap="square">
            <a:spAutoFit/>
          </a:bodyPr>
          <a:lstStyle/>
          <a:p>
            <a:pPr>
              <a:lnSpc>
                <a:spcPts val="4000"/>
              </a:lnSpc>
              <a:spcBef>
                <a:spcPts val="600"/>
              </a:spcBef>
              <a:spcAft>
                <a:spcPts val="600"/>
              </a:spcAft>
            </a:pPr>
            <a:r>
              <a:rPr lang="en-US" sz="2800" b="1" dirty="0" smtClean="0">
                <a:latin typeface="Arial" pitchFamily="34" charset="0"/>
              </a:rPr>
              <a:t>Training of skilled and highly educated professionals who are able to implement state of the art information, communication and management technologies in enterprises, small, and medium businesses in the era of the modern society</a:t>
            </a:r>
            <a:r>
              <a:rPr lang="ru-RU" sz="2800" b="1" dirty="0" smtClean="0">
                <a:latin typeface="Arial" pitchFamily="34" charset="0"/>
              </a:rPr>
              <a:t>.</a:t>
            </a:r>
            <a:r>
              <a:rPr lang="en-GB" sz="2800" b="1" dirty="0" smtClean="0">
                <a:latin typeface="Arial" pitchFamily="34" charset="0"/>
              </a:rPr>
              <a:t> </a:t>
            </a:r>
          </a:p>
        </p:txBody>
      </p:sp>
    </p:spTree>
    <p:extLst>
      <p:ext uri="{BB962C8B-B14F-4D97-AF65-F5344CB8AC3E}">
        <p14:creationId xmlns:p14="http://schemas.microsoft.com/office/powerpoint/2010/main" val="3780166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Realization of the </a:t>
            </a:r>
            <a:r>
              <a:rPr lang="en-US" dirty="0" smtClean="0"/>
              <a:t>Program’s Graduates</a:t>
            </a:r>
            <a:endParaRPr lang="en-US" dirty="0"/>
          </a:p>
        </p:txBody>
      </p:sp>
      <p:sp>
        <p:nvSpPr>
          <p:cNvPr id="3" name="Rectangle 2"/>
          <p:cNvSpPr/>
          <p:nvPr/>
        </p:nvSpPr>
        <p:spPr>
          <a:xfrm>
            <a:off x="1763688" y="2768729"/>
            <a:ext cx="6984776" cy="3108543"/>
          </a:xfrm>
          <a:prstGeom prst="rect">
            <a:avLst/>
          </a:prstGeom>
        </p:spPr>
        <p:txBody>
          <a:bodyPr wrap="square">
            <a:spAutoFit/>
          </a:bodyPr>
          <a:lstStyle/>
          <a:p>
            <a:r>
              <a:rPr lang="en-US" sz="2800" b="1" dirty="0">
                <a:latin typeface="Arial" pitchFamily="34" charset="0"/>
              </a:rPr>
              <a:t>e-Business </a:t>
            </a:r>
            <a:r>
              <a:rPr lang="en-US" sz="2800" b="1" dirty="0" smtClean="0">
                <a:latin typeface="Arial" pitchFamily="34" charset="0"/>
              </a:rPr>
              <a:t>Master’s </a:t>
            </a:r>
            <a:r>
              <a:rPr lang="en-US" sz="2800" b="1" dirty="0">
                <a:latin typeface="Arial" pitchFamily="34" charset="0"/>
              </a:rPr>
              <a:t>Degree graduates could become successful Consultants, Managers, Analysts, </a:t>
            </a:r>
            <a:r>
              <a:rPr lang="en-US" sz="2800" b="1" dirty="0" smtClean="0">
                <a:latin typeface="Arial" pitchFamily="34" charset="0"/>
              </a:rPr>
              <a:t>Enterprise/System </a:t>
            </a:r>
            <a:r>
              <a:rPr lang="en-US" sz="2800" b="1" dirty="0">
                <a:latin typeface="Arial" pitchFamily="34" charset="0"/>
              </a:rPr>
              <a:t>Architects, Project Managers, etc. </a:t>
            </a:r>
          </a:p>
          <a:p>
            <a:endParaRPr lang="en-US" sz="2800" b="1" dirty="0">
              <a:latin typeface="Arial" pitchFamily="34" charset="0"/>
            </a:endParaRPr>
          </a:p>
          <a:p>
            <a:r>
              <a:rPr lang="en-US" sz="2800" b="1" dirty="0">
                <a:latin typeface="Arial" pitchFamily="34" charset="0"/>
              </a:rPr>
              <a:t>It is expected </a:t>
            </a:r>
            <a:r>
              <a:rPr lang="en-US" sz="2800" b="1" dirty="0" smtClean="0">
                <a:latin typeface="Arial" pitchFamily="34" charset="0"/>
              </a:rPr>
              <a:t>graduates </a:t>
            </a:r>
            <a:r>
              <a:rPr lang="en-US" sz="2800" b="1" dirty="0">
                <a:latin typeface="Arial" pitchFamily="34" charset="0"/>
              </a:rPr>
              <a:t>to become </a:t>
            </a:r>
            <a:r>
              <a:rPr lang="en-US" sz="2800" b="1" dirty="0" smtClean="0">
                <a:latin typeface="Arial" pitchFamily="34" charset="0"/>
              </a:rPr>
              <a:t>prosperous managers </a:t>
            </a:r>
            <a:r>
              <a:rPr lang="en-US" sz="2800" b="1" dirty="0">
                <a:latin typeface="Arial" pitchFamily="34" charset="0"/>
              </a:rPr>
              <a:t>or entrepreneurs.</a:t>
            </a:r>
            <a:r>
              <a:rPr lang="bg-BG" sz="2800" b="1" dirty="0">
                <a:latin typeface="Arial" pitchFamily="34" charset="0"/>
              </a:rPr>
              <a:t> </a:t>
            </a:r>
            <a:endParaRPr lang="en-US" sz="2800" b="1" dirty="0">
              <a:latin typeface="Arial" pitchFamily="34" charset="0"/>
            </a:endParaRPr>
          </a:p>
        </p:txBody>
      </p:sp>
    </p:spTree>
    <p:extLst>
      <p:ext uri="{BB962C8B-B14F-4D97-AF65-F5344CB8AC3E}">
        <p14:creationId xmlns:p14="http://schemas.microsoft.com/office/powerpoint/2010/main" val="3941867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4624"/>
            <a:ext cx="7543800" cy="936104"/>
          </a:xfrm>
        </p:spPr>
        <p:txBody>
          <a:bodyPr/>
          <a:lstStyle/>
          <a:p>
            <a:r>
              <a:rPr lang="en-US" sz="3600" dirty="0" smtClean="0"/>
              <a:t>Courses</a:t>
            </a:r>
            <a:endParaRPr lang="en-US" sz="3600" dirty="0"/>
          </a:p>
        </p:txBody>
      </p:sp>
      <p:sp>
        <p:nvSpPr>
          <p:cNvPr id="4" name="Content Placeholder 3"/>
          <p:cNvSpPr>
            <a:spLocks noGrp="1"/>
          </p:cNvSpPr>
          <p:nvPr>
            <p:ph sz="half" idx="1"/>
          </p:nvPr>
        </p:nvSpPr>
        <p:spPr>
          <a:xfrm>
            <a:off x="1259632" y="980728"/>
            <a:ext cx="3456384" cy="5256584"/>
          </a:xfrm>
        </p:spPr>
        <p:txBody>
          <a:bodyPr/>
          <a:lstStyle/>
          <a:p>
            <a:pPr marL="0" indent="0">
              <a:buNone/>
            </a:pPr>
            <a:r>
              <a:rPr lang="en-GB" sz="2000" b="1" i="1" dirty="0">
                <a:latin typeface="Arial" panose="020B0604020202020204" pitchFamily="34" charset="0"/>
                <a:cs typeface="Arial" panose="020B0604020202020204" pitchFamily="34" charset="0"/>
              </a:rPr>
              <a:t>First semester</a:t>
            </a:r>
            <a:endParaRPr lang="en-US" sz="2000" dirty="0">
              <a:latin typeface="Arial" panose="020B0604020202020204" pitchFamily="34" charset="0"/>
              <a:cs typeface="Arial" panose="020B0604020202020204" pitchFamily="34" charset="0"/>
            </a:endParaRPr>
          </a:p>
          <a:p>
            <a:r>
              <a:rPr lang="en-AU" sz="1600" dirty="0">
                <a:latin typeface="Arial" panose="020B0604020202020204" pitchFamily="34" charset="0"/>
                <a:cs typeface="Arial" panose="020B0604020202020204" pitchFamily="34" charset="0"/>
              </a:rPr>
              <a:t>e-Business Foundation   </a:t>
            </a:r>
            <a:endParaRPr lang="en-US" sz="1600" dirty="0">
              <a:latin typeface="Arial" panose="020B0604020202020204" pitchFamily="34" charset="0"/>
              <a:cs typeface="Arial" panose="020B0604020202020204" pitchFamily="34" charset="0"/>
            </a:endParaRPr>
          </a:p>
          <a:p>
            <a:r>
              <a:rPr lang="en-AU" sz="1600" dirty="0">
                <a:latin typeface="Arial" panose="020B0604020202020204" pitchFamily="34" charset="0"/>
                <a:cs typeface="Arial" panose="020B0604020202020204" pitchFamily="34" charset="0"/>
              </a:rPr>
              <a:t>Business Processes Modelling and Reengineering </a:t>
            </a:r>
            <a:endParaRPr lang="en-US" sz="1600" dirty="0">
              <a:latin typeface="Arial" panose="020B0604020202020204" pitchFamily="34" charset="0"/>
              <a:cs typeface="Arial" panose="020B0604020202020204" pitchFamily="34" charset="0"/>
            </a:endParaRPr>
          </a:p>
          <a:p>
            <a:r>
              <a:rPr lang="en-AU" sz="1600" dirty="0">
                <a:latin typeface="Arial" panose="020B0604020202020204" pitchFamily="34" charset="0"/>
                <a:cs typeface="Arial" panose="020B0604020202020204" pitchFamily="34" charset="0"/>
              </a:rPr>
              <a:t>Project Management</a:t>
            </a:r>
            <a:endParaRPr lang="en-US" sz="1600" dirty="0">
              <a:latin typeface="Arial" panose="020B0604020202020204" pitchFamily="34" charset="0"/>
              <a:cs typeface="Arial" panose="020B0604020202020204" pitchFamily="34" charset="0"/>
            </a:endParaRPr>
          </a:p>
          <a:p>
            <a:r>
              <a:rPr lang="en-AU" sz="1600" dirty="0">
                <a:latin typeface="Arial" panose="020B0604020202020204" pitchFamily="34" charset="0"/>
                <a:cs typeface="Arial" panose="020B0604020202020204" pitchFamily="34" charset="0"/>
              </a:rPr>
              <a:t>Electronic Payments</a:t>
            </a:r>
            <a:endParaRPr lang="en-US" sz="1600" dirty="0">
              <a:latin typeface="Arial" panose="020B0604020202020204" pitchFamily="34" charset="0"/>
              <a:cs typeface="Arial" panose="020B0604020202020204" pitchFamily="34" charset="0"/>
            </a:endParaRPr>
          </a:p>
          <a:p>
            <a:pPr marL="0" indent="0">
              <a:buNone/>
            </a:pPr>
            <a:endParaRPr lang="en-GB" sz="1600" i="1" dirty="0" smtClean="0">
              <a:latin typeface="Arial" panose="020B0604020202020204" pitchFamily="34" charset="0"/>
              <a:cs typeface="Arial" panose="020B0604020202020204" pitchFamily="34" charset="0"/>
            </a:endParaRPr>
          </a:p>
          <a:p>
            <a:pPr marL="0" indent="0">
              <a:buNone/>
            </a:pPr>
            <a:r>
              <a:rPr lang="en-GB" sz="1600" i="1" dirty="0" smtClean="0">
                <a:latin typeface="Arial" panose="020B0604020202020204" pitchFamily="34" charset="0"/>
                <a:cs typeface="Arial" panose="020B0604020202020204" pitchFamily="34" charset="0"/>
              </a:rPr>
              <a:t>Elective </a:t>
            </a:r>
            <a:r>
              <a:rPr lang="en-GB" sz="1600" i="1" dirty="0">
                <a:latin typeface="Arial" panose="020B0604020202020204" pitchFamily="34" charset="0"/>
                <a:cs typeface="Arial" panose="020B0604020202020204" pitchFamily="34" charset="0"/>
              </a:rPr>
              <a:t>courses</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Business Mathematics 1 (Linear Algebra)</a:t>
            </a:r>
          </a:p>
          <a:p>
            <a:r>
              <a:rPr lang="en-US" sz="1600" dirty="0">
                <a:latin typeface="Arial" panose="020B0604020202020204" pitchFamily="34" charset="0"/>
                <a:cs typeface="Arial" panose="020B0604020202020204" pitchFamily="34" charset="0"/>
              </a:rPr>
              <a:t>Networks and Communications</a:t>
            </a:r>
          </a:p>
          <a:p>
            <a:r>
              <a:rPr lang="en-US" sz="1600" dirty="0">
                <a:latin typeface="Arial" panose="020B0604020202020204" pitchFamily="34" charset="0"/>
                <a:cs typeface="Arial" panose="020B0604020202020204" pitchFamily="34" charset="0"/>
              </a:rPr>
              <a:t>Database and Data Warehouse Foundation</a:t>
            </a:r>
          </a:p>
          <a:p>
            <a:r>
              <a:rPr lang="en-US" sz="1600" dirty="0">
                <a:latin typeface="Arial" panose="020B0604020202020204" pitchFamily="34" charset="0"/>
                <a:cs typeface="Arial" panose="020B0604020202020204" pitchFamily="34" charset="0"/>
              </a:rPr>
              <a:t>Organizational Behavior and Development</a:t>
            </a:r>
          </a:p>
          <a:p>
            <a:r>
              <a:rPr lang="en-US" sz="1600" dirty="0">
                <a:latin typeface="Arial" panose="020B0604020202020204" pitchFamily="34" charset="0"/>
                <a:cs typeface="Arial" panose="020B0604020202020204" pitchFamily="34" charset="0"/>
              </a:rPr>
              <a:t>Entrepreneurship</a:t>
            </a:r>
          </a:p>
          <a:p>
            <a:pPr marL="0" indent="0">
              <a:buNone/>
            </a:pPr>
            <a:endParaRPr lang="en-US" sz="1600" dirty="0">
              <a:latin typeface="Arial" panose="020B0604020202020204" pitchFamily="34" charset="0"/>
              <a:cs typeface="Arial" panose="020B0604020202020204" pitchFamily="34" charset="0"/>
            </a:endParaRPr>
          </a:p>
        </p:txBody>
      </p:sp>
      <p:sp>
        <p:nvSpPr>
          <p:cNvPr id="5" name="Content Placeholder 4"/>
          <p:cNvSpPr>
            <a:spLocks noGrp="1"/>
          </p:cNvSpPr>
          <p:nvPr>
            <p:ph sz="half" idx="2"/>
          </p:nvPr>
        </p:nvSpPr>
        <p:spPr>
          <a:xfrm>
            <a:off x="4716016" y="980728"/>
            <a:ext cx="4427984" cy="4755232"/>
          </a:xfrm>
        </p:spPr>
        <p:txBody>
          <a:bodyPr/>
          <a:lstStyle/>
          <a:p>
            <a:pPr marL="0" indent="0">
              <a:buNone/>
            </a:pPr>
            <a:r>
              <a:rPr lang="en-GB" sz="2000" b="1" i="1" dirty="0">
                <a:latin typeface="Arial" panose="020B0604020202020204" pitchFamily="34" charset="0"/>
                <a:cs typeface="Arial" panose="020B0604020202020204" pitchFamily="34" charset="0"/>
              </a:rPr>
              <a:t>Second semester </a:t>
            </a:r>
            <a:r>
              <a:rPr lang="en-GB" sz="1500" i="1" dirty="0">
                <a:latin typeface="Arial" panose="020B0604020202020204" pitchFamily="34" charset="0"/>
                <a:cs typeface="Arial" panose="020B0604020202020204" pitchFamily="34" charset="0"/>
              </a:rPr>
              <a:t>- Elective courses</a:t>
            </a:r>
            <a:endParaRPr lang="en-US" sz="1500" dirty="0">
              <a:latin typeface="Arial" panose="020B0604020202020204" pitchFamily="34" charset="0"/>
              <a:cs typeface="Arial" panose="020B0604020202020204" pitchFamily="34" charset="0"/>
            </a:endParaRPr>
          </a:p>
          <a:p>
            <a:r>
              <a:rPr lang="en-US" sz="1500" dirty="0">
                <a:latin typeface="Arial" panose="020B0604020202020204" pitchFamily="34" charset="0"/>
                <a:cs typeface="Arial" panose="020B0604020202020204" pitchFamily="34" charset="0"/>
              </a:rPr>
              <a:t>Business Mathematics 2 (Statistics)</a:t>
            </a:r>
          </a:p>
          <a:p>
            <a:r>
              <a:rPr lang="en-US" sz="1500" dirty="0">
                <a:latin typeface="Arial" panose="020B0604020202020204" pitchFamily="34" charset="0"/>
                <a:cs typeface="Arial" panose="020B0604020202020204" pitchFamily="34" charset="0"/>
              </a:rPr>
              <a:t>Customer Relationship Management (CRM)</a:t>
            </a:r>
          </a:p>
          <a:p>
            <a:r>
              <a:rPr lang="en-US" sz="1500" dirty="0">
                <a:latin typeface="Arial" panose="020B0604020202020204" pitchFamily="34" charset="0"/>
                <a:cs typeface="Arial" panose="020B0604020202020204" pitchFamily="34" charset="0"/>
              </a:rPr>
              <a:t>Enterprise Resources Planning (ERP </a:t>
            </a:r>
            <a:r>
              <a:rPr lang="en-US" sz="1500" dirty="0" smtClean="0">
                <a:latin typeface="Arial" panose="020B0604020202020204" pitchFamily="34" charset="0"/>
                <a:cs typeface="Arial" panose="020B0604020202020204" pitchFamily="34" charset="0"/>
              </a:rPr>
              <a:t>MRP</a:t>
            </a:r>
            <a:r>
              <a:rPr lang="en-US" sz="1500" dirty="0">
                <a:latin typeface="Arial" panose="020B0604020202020204" pitchFamily="34" charset="0"/>
                <a:cs typeface="Arial" panose="020B0604020202020204" pitchFamily="34" charset="0"/>
              </a:rPr>
              <a:t>)</a:t>
            </a:r>
          </a:p>
          <a:p>
            <a:r>
              <a:rPr lang="en-US" sz="1500" dirty="0">
                <a:latin typeface="Arial" panose="020B0604020202020204" pitchFamily="34" charset="0"/>
                <a:cs typeface="Arial" panose="020B0604020202020204" pitchFamily="34" charset="0"/>
              </a:rPr>
              <a:t>Supply Chain Management (SCM)</a:t>
            </a:r>
          </a:p>
          <a:p>
            <a:r>
              <a:rPr lang="en-US" sz="1500" dirty="0">
                <a:latin typeface="Arial" panose="020B0604020202020204" pitchFamily="34" charset="0"/>
                <a:cs typeface="Arial" panose="020B0604020202020204" pitchFamily="34" charset="0"/>
              </a:rPr>
              <a:t>Business Intelligence (BI)</a:t>
            </a:r>
          </a:p>
          <a:p>
            <a:r>
              <a:rPr lang="en-US" sz="1500" dirty="0">
                <a:latin typeface="Arial" panose="020B0604020202020204" pitchFamily="34" charset="0"/>
                <a:cs typeface="Arial" panose="020B0604020202020204" pitchFamily="34" charset="0"/>
              </a:rPr>
              <a:t>ICT Security</a:t>
            </a:r>
          </a:p>
          <a:p>
            <a:r>
              <a:rPr lang="en-US" sz="1500" dirty="0">
                <a:latin typeface="Arial" panose="020B0604020202020204" pitchFamily="34" charset="0"/>
                <a:cs typeface="Arial" panose="020B0604020202020204" pitchFamily="34" charset="0"/>
              </a:rPr>
              <a:t>SDLC Management</a:t>
            </a:r>
          </a:p>
          <a:p>
            <a:r>
              <a:rPr lang="en-US" sz="1500" dirty="0">
                <a:latin typeface="Arial" panose="020B0604020202020204" pitchFamily="34" charset="0"/>
                <a:cs typeface="Arial" panose="020B0604020202020204" pitchFamily="34" charset="0"/>
              </a:rPr>
              <a:t>Web Technologies and Architectures</a:t>
            </a:r>
          </a:p>
          <a:p>
            <a:pPr marL="0" indent="0">
              <a:buNone/>
            </a:pPr>
            <a:endParaRPr lang="en-US" sz="800" dirty="0">
              <a:latin typeface="Arial" panose="020B0604020202020204" pitchFamily="34" charset="0"/>
              <a:cs typeface="Arial" panose="020B0604020202020204" pitchFamily="34" charset="0"/>
            </a:endParaRPr>
          </a:p>
          <a:p>
            <a:pPr marL="0" indent="0">
              <a:buNone/>
            </a:pPr>
            <a:r>
              <a:rPr lang="en-GB" sz="2000" b="1" i="1" dirty="0">
                <a:latin typeface="Arial" panose="020B0604020202020204" pitchFamily="34" charset="0"/>
                <a:cs typeface="Arial" panose="020B0604020202020204" pitchFamily="34" charset="0"/>
              </a:rPr>
              <a:t>Third semester</a:t>
            </a:r>
            <a:endParaRPr lang="en-US" sz="2000" dirty="0">
              <a:latin typeface="Arial" panose="020B0604020202020204" pitchFamily="34" charset="0"/>
              <a:cs typeface="Arial" panose="020B0604020202020204" pitchFamily="34" charset="0"/>
            </a:endParaRPr>
          </a:p>
          <a:p>
            <a:r>
              <a:rPr lang="en-US" sz="1500" dirty="0">
                <a:latin typeface="Arial" panose="020B0604020202020204" pitchFamily="34" charset="0"/>
                <a:cs typeface="Arial" panose="020B0604020202020204" pitchFamily="34" charset="0"/>
              </a:rPr>
              <a:t>Internship </a:t>
            </a:r>
          </a:p>
          <a:p>
            <a:r>
              <a:rPr lang="en-US" sz="1500" dirty="0">
                <a:latin typeface="Arial" panose="020B0604020202020204" pitchFamily="34" charset="0"/>
                <a:cs typeface="Arial" panose="020B0604020202020204" pitchFamily="34" charset="0"/>
              </a:rPr>
              <a:t>Master Thesis</a:t>
            </a:r>
          </a:p>
          <a:p>
            <a:pPr marL="0" indent="0">
              <a:buNone/>
            </a:pPr>
            <a:endParaRPr lang="en-GB" sz="800" i="1" dirty="0" smtClean="0">
              <a:latin typeface="Arial" panose="020B0604020202020204" pitchFamily="34" charset="0"/>
              <a:cs typeface="Arial" panose="020B0604020202020204" pitchFamily="34" charset="0"/>
            </a:endParaRPr>
          </a:p>
          <a:p>
            <a:pPr marL="0" indent="0">
              <a:buNone/>
            </a:pPr>
            <a:r>
              <a:rPr lang="en-GB" sz="1500" i="1" dirty="0" smtClean="0">
                <a:latin typeface="Arial" panose="020B0604020202020204" pitchFamily="34" charset="0"/>
                <a:cs typeface="Arial" panose="020B0604020202020204" pitchFamily="34" charset="0"/>
              </a:rPr>
              <a:t>Elective </a:t>
            </a:r>
            <a:r>
              <a:rPr lang="en-GB" sz="1500" i="1" dirty="0">
                <a:latin typeface="Arial" panose="020B0604020202020204" pitchFamily="34" charset="0"/>
                <a:cs typeface="Arial" panose="020B0604020202020204" pitchFamily="34" charset="0"/>
              </a:rPr>
              <a:t>courses</a:t>
            </a:r>
            <a:endParaRPr lang="en-US" sz="1500" dirty="0">
              <a:latin typeface="Arial" panose="020B0604020202020204" pitchFamily="34" charset="0"/>
              <a:cs typeface="Arial" panose="020B0604020202020204" pitchFamily="34" charset="0"/>
            </a:endParaRPr>
          </a:p>
          <a:p>
            <a:r>
              <a:rPr lang="en-US" sz="1500" dirty="0">
                <a:latin typeface="Arial" panose="020B0604020202020204" pitchFamily="34" charset="0"/>
                <a:cs typeface="Arial" panose="020B0604020202020204" pitchFamily="34" charset="0"/>
              </a:rPr>
              <a:t>Business Mathematics 3 (Graphs &amp; Algorithms) </a:t>
            </a:r>
          </a:p>
          <a:p>
            <a:r>
              <a:rPr lang="en-US" sz="1500" dirty="0">
                <a:latin typeface="Arial" panose="020B0604020202020204" pitchFamily="34" charset="0"/>
                <a:cs typeface="Arial" panose="020B0604020202020204" pitchFamily="34" charset="0"/>
              </a:rPr>
              <a:t>ICT Company Management </a:t>
            </a:r>
          </a:p>
          <a:p>
            <a:r>
              <a:rPr lang="en-US" sz="1500" dirty="0">
                <a:latin typeface="Arial" panose="020B0604020202020204" pitchFamily="34" charset="0"/>
                <a:cs typeface="Arial" panose="020B0604020202020204" pitchFamily="34" charset="0"/>
              </a:rPr>
              <a:t>Sales and Marketing at an ICT company</a:t>
            </a:r>
          </a:p>
          <a:p>
            <a:r>
              <a:rPr lang="en-US" sz="1500" dirty="0">
                <a:latin typeface="Arial" panose="020B0604020202020204" pitchFamily="34" charset="0"/>
                <a:cs typeface="Arial" panose="020B0604020202020204" pitchFamily="34" charset="0"/>
              </a:rPr>
              <a:t>Financial Management of </a:t>
            </a:r>
            <a:r>
              <a:rPr lang="en-US" sz="1500" dirty="0" smtClean="0">
                <a:latin typeface="Arial" panose="020B0604020202020204" pitchFamily="34" charset="0"/>
                <a:cs typeface="Arial" panose="020B0604020202020204" pitchFamily="34" charset="0"/>
              </a:rPr>
              <a:t>an </a:t>
            </a:r>
            <a:r>
              <a:rPr lang="en-US" sz="1500" dirty="0">
                <a:latin typeface="Arial" panose="020B0604020202020204" pitchFamily="34" charset="0"/>
                <a:cs typeface="Arial" panose="020B0604020202020204" pitchFamily="34" charset="0"/>
              </a:rPr>
              <a:t>ICT company</a:t>
            </a:r>
          </a:p>
          <a:p>
            <a:r>
              <a:rPr lang="en-US" sz="1500" dirty="0" smtClean="0">
                <a:latin typeface="Arial" panose="020B0604020202020204" pitchFamily="34" charset="0"/>
                <a:cs typeface="Arial" panose="020B0604020202020204" pitchFamily="34" charset="0"/>
              </a:rPr>
              <a:t>m-Business/u-Business</a:t>
            </a:r>
            <a:endParaRPr lang="en-US"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1374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0688" y="44624"/>
            <a:ext cx="7543800" cy="1143000"/>
          </a:xfrm>
        </p:spPr>
        <p:txBody>
          <a:bodyPr/>
          <a:lstStyle/>
          <a:p>
            <a:r>
              <a:rPr lang="en-US" dirty="0" smtClean="0"/>
              <a:t>Credits</a:t>
            </a:r>
            <a:endParaRPr lang="en-US" dirty="0"/>
          </a:p>
        </p:txBody>
      </p:sp>
      <p:sp>
        <p:nvSpPr>
          <p:cNvPr id="4" name="TextBox 3"/>
          <p:cNvSpPr txBox="1"/>
          <p:nvPr/>
        </p:nvSpPr>
        <p:spPr>
          <a:xfrm>
            <a:off x="1403648" y="1412776"/>
            <a:ext cx="7560840" cy="5078313"/>
          </a:xfrm>
          <a:prstGeom prst="rect">
            <a:avLst/>
          </a:prstGeom>
          <a:noFill/>
        </p:spPr>
        <p:txBody>
          <a:bodyPr wrap="square" rtlCol="0">
            <a:spAutoFit/>
          </a:bodyPr>
          <a:lstStyle/>
          <a:p>
            <a:pPr fontAlgn="auto"/>
            <a:r>
              <a:rPr lang="bg-BG" sz="2800" b="1" dirty="0" smtClean="0">
                <a:latin typeface="Arial" pitchFamily="34" charset="0"/>
              </a:rPr>
              <a:t>90 </a:t>
            </a:r>
            <a:r>
              <a:rPr lang="en-US" sz="2800" b="1" dirty="0" smtClean="0">
                <a:latin typeface="Arial" pitchFamily="34" charset="0"/>
              </a:rPr>
              <a:t>credits</a:t>
            </a:r>
          </a:p>
          <a:p>
            <a:pPr fontAlgn="auto"/>
            <a:endParaRPr lang="bg-BG" sz="2800" b="1" dirty="0" smtClean="0">
              <a:latin typeface="Arial" pitchFamily="34" charset="0"/>
            </a:endParaRPr>
          </a:p>
          <a:p>
            <a:pPr fontAlgn="auto"/>
            <a:r>
              <a:rPr lang="en-US" sz="2800" b="1" dirty="0" smtClean="0">
                <a:latin typeface="Arial" pitchFamily="34" charset="0"/>
              </a:rPr>
              <a:t>4 mandatory courses</a:t>
            </a:r>
            <a:r>
              <a:rPr lang="bg-BG" sz="2800" b="1" dirty="0" smtClean="0">
                <a:latin typeface="Arial" pitchFamily="34" charset="0"/>
              </a:rPr>
              <a:t> (</a:t>
            </a:r>
            <a:r>
              <a:rPr lang="en-US" sz="2800" b="1" dirty="0">
                <a:latin typeface="Arial" pitchFamily="34" charset="0"/>
              </a:rPr>
              <a:t>4</a:t>
            </a:r>
            <a:r>
              <a:rPr lang="bg-BG" sz="2800" b="1" dirty="0" smtClean="0">
                <a:latin typeface="Arial" pitchFamily="34" charset="0"/>
              </a:rPr>
              <a:t> х 5</a:t>
            </a:r>
            <a:r>
              <a:rPr lang="en-US" sz="2800" b="1" dirty="0" smtClean="0">
                <a:latin typeface="Arial" pitchFamily="34" charset="0"/>
              </a:rPr>
              <a:t> = 20</a:t>
            </a:r>
            <a:r>
              <a:rPr lang="bg-BG" sz="2800" b="1" dirty="0" smtClean="0">
                <a:latin typeface="Arial" pitchFamily="34" charset="0"/>
              </a:rPr>
              <a:t>):</a:t>
            </a:r>
          </a:p>
          <a:p>
            <a:pPr marL="457200" indent="-457200" fontAlgn="auto">
              <a:buFontTx/>
              <a:buChar char="-"/>
            </a:pPr>
            <a:r>
              <a:rPr lang="en-US" dirty="0">
                <a:latin typeface="Arial" pitchFamily="34" charset="0"/>
              </a:rPr>
              <a:t>e-Business Foundation   </a:t>
            </a:r>
          </a:p>
          <a:p>
            <a:pPr marL="457200" indent="-457200" fontAlgn="auto">
              <a:buFontTx/>
              <a:buChar char="-"/>
            </a:pPr>
            <a:r>
              <a:rPr lang="en-US" dirty="0">
                <a:latin typeface="Arial" pitchFamily="34" charset="0"/>
              </a:rPr>
              <a:t>Business Processes Modelling and Reengineering </a:t>
            </a:r>
          </a:p>
          <a:p>
            <a:pPr marL="457200" indent="-457200" fontAlgn="auto">
              <a:buFontTx/>
              <a:buChar char="-"/>
            </a:pPr>
            <a:r>
              <a:rPr lang="en-US" dirty="0">
                <a:latin typeface="Arial" pitchFamily="34" charset="0"/>
              </a:rPr>
              <a:t>Project Management</a:t>
            </a:r>
          </a:p>
          <a:p>
            <a:pPr marL="457200" indent="-457200" fontAlgn="auto">
              <a:buFontTx/>
              <a:buChar char="-"/>
            </a:pPr>
            <a:r>
              <a:rPr lang="en-US" dirty="0">
                <a:latin typeface="Arial" pitchFamily="34" charset="0"/>
              </a:rPr>
              <a:t>Electronic Payments</a:t>
            </a:r>
          </a:p>
          <a:p>
            <a:pPr marL="457200" indent="-457200" fontAlgn="auto">
              <a:buFontTx/>
              <a:buChar char="-"/>
            </a:pPr>
            <a:endParaRPr lang="bg-BG" sz="2800" dirty="0">
              <a:latin typeface="Arial" pitchFamily="34" charset="0"/>
            </a:endParaRPr>
          </a:p>
          <a:p>
            <a:pPr fontAlgn="auto"/>
            <a:r>
              <a:rPr lang="en-US" sz="2800" b="1" dirty="0" smtClean="0">
                <a:latin typeface="Arial" pitchFamily="34" charset="0"/>
              </a:rPr>
              <a:t>Elective courses </a:t>
            </a:r>
            <a:r>
              <a:rPr lang="bg-BG" sz="2800" b="1" dirty="0" smtClean="0">
                <a:latin typeface="Arial" pitchFamily="34" charset="0"/>
              </a:rPr>
              <a:t>(</a:t>
            </a:r>
            <a:r>
              <a:rPr lang="en-US" sz="2800" b="1" dirty="0" smtClean="0">
                <a:latin typeface="Arial" pitchFamily="34" charset="0"/>
              </a:rPr>
              <a:t>8 x 5 = 40</a:t>
            </a:r>
            <a:r>
              <a:rPr lang="bg-BG" sz="2800" b="1" dirty="0" smtClean="0">
                <a:latin typeface="Arial" pitchFamily="34" charset="0"/>
              </a:rPr>
              <a:t>)</a:t>
            </a:r>
          </a:p>
          <a:p>
            <a:pPr fontAlgn="auto"/>
            <a:endParaRPr lang="bg-BG" sz="2800" dirty="0">
              <a:latin typeface="Arial" pitchFamily="34" charset="0"/>
            </a:endParaRPr>
          </a:p>
          <a:p>
            <a:pPr fontAlgn="auto"/>
            <a:r>
              <a:rPr lang="en-US" sz="2800" b="1" dirty="0" smtClean="0">
                <a:latin typeface="Arial" pitchFamily="34" charset="0"/>
              </a:rPr>
              <a:t>Internship</a:t>
            </a:r>
            <a:r>
              <a:rPr lang="bg-BG" sz="2800" b="1" dirty="0" smtClean="0">
                <a:latin typeface="Arial" pitchFamily="34" charset="0"/>
              </a:rPr>
              <a:t> (15) </a:t>
            </a:r>
            <a:r>
              <a:rPr lang="en-US" sz="2800" b="1" dirty="0" smtClean="0">
                <a:latin typeface="Arial" pitchFamily="34" charset="0"/>
              </a:rPr>
              <a:t>or/and 3 x 5 Elective</a:t>
            </a:r>
            <a:endParaRPr lang="bg-BG" sz="2800" b="1" dirty="0" smtClean="0">
              <a:latin typeface="Arial" pitchFamily="34" charset="0"/>
            </a:endParaRPr>
          </a:p>
          <a:p>
            <a:pPr fontAlgn="auto"/>
            <a:endParaRPr lang="bg-BG" sz="2800" dirty="0" smtClean="0">
              <a:latin typeface="Arial" pitchFamily="34" charset="0"/>
            </a:endParaRPr>
          </a:p>
          <a:p>
            <a:pPr fontAlgn="auto"/>
            <a:r>
              <a:rPr lang="en-US" sz="2800" b="1" dirty="0" smtClean="0">
                <a:latin typeface="Arial" pitchFamily="34" charset="0"/>
              </a:rPr>
              <a:t>Master Thesis </a:t>
            </a:r>
            <a:r>
              <a:rPr lang="bg-BG" sz="2800" b="1" dirty="0" smtClean="0">
                <a:latin typeface="Arial" pitchFamily="34" charset="0"/>
              </a:rPr>
              <a:t>(15)</a:t>
            </a:r>
            <a:endParaRPr lang="en-US" sz="2800" b="1" dirty="0">
              <a:latin typeface="Arial" pitchFamily="34" charset="0"/>
            </a:endParaRPr>
          </a:p>
        </p:txBody>
      </p:sp>
    </p:spTree>
    <p:extLst>
      <p:ext uri="{BB962C8B-B14F-4D97-AF65-F5344CB8AC3E}">
        <p14:creationId xmlns:p14="http://schemas.microsoft.com/office/powerpoint/2010/main" val="3064533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4624"/>
            <a:ext cx="7543800" cy="792088"/>
          </a:xfrm>
        </p:spPr>
        <p:txBody>
          <a:bodyPr/>
          <a:lstStyle/>
          <a:p>
            <a:r>
              <a:rPr lang="en-US" dirty="0" smtClean="0"/>
              <a:t>Professors</a:t>
            </a:r>
            <a:endParaRPr lang="en-US" dirty="0"/>
          </a:p>
        </p:txBody>
      </p:sp>
      <p:sp>
        <p:nvSpPr>
          <p:cNvPr id="3" name="TextBox 2"/>
          <p:cNvSpPr txBox="1"/>
          <p:nvPr/>
        </p:nvSpPr>
        <p:spPr>
          <a:xfrm>
            <a:off x="1475656" y="836712"/>
            <a:ext cx="7416824"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342900" indent="-342900" fontAlgn="base">
              <a:spcBef>
                <a:spcPct val="20000"/>
              </a:spcBef>
              <a:spcAft>
                <a:spcPct val="0"/>
              </a:spcAft>
              <a:buClr>
                <a:schemeClr val="tx2"/>
              </a:buClr>
              <a:buFont typeface="Wingdings" pitchFamily="2" charset="2"/>
              <a:buChar char="w"/>
              <a:defRPr sz="3200" b="1">
                <a:latin typeface="Arial" pitchFamily="34" charset="0"/>
              </a:defRPr>
            </a:lvl1pPr>
            <a:lvl2pPr marL="742950" indent="-285750" fontAlgn="base">
              <a:spcBef>
                <a:spcPct val="20000"/>
              </a:spcBef>
              <a:spcAft>
                <a:spcPct val="0"/>
              </a:spcAft>
              <a:buSzPct val="95000"/>
              <a:buChar char="–"/>
              <a:defRPr sz="2800"/>
            </a:lvl2pPr>
            <a:lvl3pPr marL="1143000" indent="-228600" fontAlgn="base">
              <a:spcBef>
                <a:spcPct val="20000"/>
              </a:spcBef>
              <a:spcAft>
                <a:spcPct val="0"/>
              </a:spcAft>
              <a:buChar char="•"/>
              <a:defRPr sz="2400"/>
            </a:lvl3pPr>
            <a:lvl4pPr marL="1600200" indent="-228600" fontAlgn="base">
              <a:spcBef>
                <a:spcPct val="20000"/>
              </a:spcBef>
              <a:spcAft>
                <a:spcPct val="0"/>
              </a:spcAft>
              <a:buChar char="–"/>
              <a:defRPr sz="2000"/>
            </a:lvl4pPr>
            <a:lvl5pPr marL="2057400" indent="-228600" fontAlgn="base">
              <a:spcBef>
                <a:spcPct val="20000"/>
              </a:spcBef>
              <a:spcAft>
                <a:spcPct val="0"/>
              </a:spcAft>
              <a:buChar char="•"/>
              <a:defRPr sz="2000"/>
            </a:lvl5pPr>
            <a:lvl6pPr marL="2514600" indent="-228600" fontAlgn="base">
              <a:spcBef>
                <a:spcPct val="20000"/>
              </a:spcBef>
              <a:spcAft>
                <a:spcPct val="0"/>
              </a:spcAft>
              <a:buChar char="•"/>
              <a:defRPr sz="2000"/>
            </a:lvl6pPr>
            <a:lvl7pPr marL="2971800" indent="-228600" fontAlgn="base">
              <a:spcBef>
                <a:spcPct val="20000"/>
              </a:spcBef>
              <a:spcAft>
                <a:spcPct val="0"/>
              </a:spcAft>
              <a:buChar char="•"/>
              <a:defRPr sz="2000"/>
            </a:lvl7pPr>
            <a:lvl8pPr marL="3429000" indent="-228600" fontAlgn="base">
              <a:spcBef>
                <a:spcPct val="20000"/>
              </a:spcBef>
              <a:spcAft>
                <a:spcPct val="0"/>
              </a:spcAft>
              <a:buChar char="•"/>
              <a:defRPr sz="2000"/>
            </a:lvl8pPr>
            <a:lvl9pPr marL="3886200" indent="-228600" fontAlgn="base">
              <a:spcBef>
                <a:spcPct val="20000"/>
              </a:spcBef>
              <a:spcAft>
                <a:spcPct val="0"/>
              </a:spcAft>
              <a:buChar char="•"/>
              <a:defRPr sz="2000"/>
            </a:lvl9pPr>
          </a:lstStyle>
          <a:p>
            <a:r>
              <a:rPr lang="en-US" sz="2400" dirty="0"/>
              <a:t>Prof. Silvia Ilieva</a:t>
            </a:r>
          </a:p>
          <a:p>
            <a:r>
              <a:rPr lang="en-US" sz="2400" dirty="0"/>
              <a:t>Prof. Kalinka Kaloyanova</a:t>
            </a:r>
          </a:p>
          <a:p>
            <a:r>
              <a:rPr lang="en-US" sz="2400" dirty="0"/>
              <a:t>Assoc. Prof. Kamen Spassov</a:t>
            </a:r>
            <a:endParaRPr lang="bg-BG" sz="2400" dirty="0"/>
          </a:p>
          <a:p>
            <a:r>
              <a:rPr lang="en-US" sz="2400" dirty="0"/>
              <a:t>Assoc. Prof. Petko Ruskov</a:t>
            </a:r>
          </a:p>
          <a:p>
            <a:r>
              <a:rPr lang="en-US" sz="2400" dirty="0"/>
              <a:t>Assoc. Prof. Dimitar Birov</a:t>
            </a:r>
          </a:p>
          <a:p>
            <a:r>
              <a:rPr lang="en-US" sz="2400" dirty="0"/>
              <a:t>Assoc. Prof. Minko Markov</a:t>
            </a:r>
            <a:endParaRPr lang="bg-BG" sz="2400" dirty="0"/>
          </a:p>
          <a:p>
            <a:r>
              <a:rPr lang="en-US" sz="2400" dirty="0"/>
              <a:t>Assoc. Prof. Altin Idrizi</a:t>
            </a:r>
          </a:p>
          <a:p>
            <a:r>
              <a:rPr lang="en-US" sz="2400" dirty="0"/>
              <a:t>Assoc. Prof. </a:t>
            </a:r>
            <a:r>
              <a:rPr lang="en-US" sz="2400" dirty="0" err="1"/>
              <a:t>Elior</a:t>
            </a:r>
            <a:r>
              <a:rPr lang="en-US" sz="2400" dirty="0"/>
              <a:t> Vila</a:t>
            </a:r>
            <a:endParaRPr lang="bg-BG" sz="2400" dirty="0"/>
          </a:p>
          <a:p>
            <a:r>
              <a:rPr lang="en-US" sz="2400" dirty="0"/>
              <a:t>Chief Asst. Prof. </a:t>
            </a:r>
            <a:r>
              <a:rPr lang="en-US" sz="2400" dirty="0" err="1"/>
              <a:t>Rumiana</a:t>
            </a:r>
            <a:r>
              <a:rPr lang="en-US" sz="2400" dirty="0"/>
              <a:t> Antonova</a:t>
            </a:r>
          </a:p>
          <a:p>
            <a:r>
              <a:rPr lang="en-US" sz="2400" dirty="0"/>
              <a:t>Chief Asst. Prof. </a:t>
            </a:r>
            <a:r>
              <a:rPr lang="en-US" sz="2400" dirty="0" err="1"/>
              <a:t>Galia</a:t>
            </a:r>
            <a:r>
              <a:rPr lang="en-US" sz="2400" dirty="0"/>
              <a:t> </a:t>
            </a:r>
            <a:r>
              <a:rPr lang="en-US" sz="2400" dirty="0" err="1"/>
              <a:t>Novakova</a:t>
            </a:r>
            <a:endParaRPr lang="bg-BG" sz="2400" dirty="0"/>
          </a:p>
          <a:p>
            <a:r>
              <a:rPr lang="en-US" sz="2400" dirty="0"/>
              <a:t>Ilia Krastev</a:t>
            </a:r>
          </a:p>
          <a:p>
            <a:r>
              <a:rPr lang="en-US" sz="2400" dirty="0"/>
              <a:t>Ludmil Anatchkov</a:t>
            </a:r>
          </a:p>
          <a:p>
            <a:r>
              <a:rPr lang="en-US" sz="2400" dirty="0"/>
              <a:t>Krasimir Dimitrov</a:t>
            </a:r>
          </a:p>
        </p:txBody>
      </p:sp>
    </p:spTree>
    <p:extLst>
      <p:ext uri="{BB962C8B-B14F-4D97-AF65-F5344CB8AC3E}">
        <p14:creationId xmlns:p14="http://schemas.microsoft.com/office/powerpoint/2010/main" val="18992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Process</a:t>
            </a:r>
            <a:endParaRPr lang="en-US" dirty="0"/>
          </a:p>
        </p:txBody>
      </p:sp>
      <p:sp>
        <p:nvSpPr>
          <p:cNvPr id="3" name="TextBox 2"/>
          <p:cNvSpPr txBox="1"/>
          <p:nvPr/>
        </p:nvSpPr>
        <p:spPr>
          <a:xfrm>
            <a:off x="1792488" y="2348880"/>
            <a:ext cx="684076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fontAlgn="base">
              <a:spcBef>
                <a:spcPct val="20000"/>
              </a:spcBef>
              <a:spcAft>
                <a:spcPct val="0"/>
              </a:spcAft>
              <a:buClr>
                <a:schemeClr val="tx2"/>
              </a:buClr>
              <a:buFont typeface="Wingdings" pitchFamily="2" charset="2"/>
              <a:buChar char="w"/>
              <a:defRPr sz="2800" b="1">
                <a:latin typeface="Arial" pitchFamily="34" charset="0"/>
              </a:defRPr>
            </a:lvl1pPr>
            <a:lvl2pPr marL="742950" indent="-285750" fontAlgn="base">
              <a:spcBef>
                <a:spcPct val="20000"/>
              </a:spcBef>
              <a:spcAft>
                <a:spcPct val="0"/>
              </a:spcAft>
              <a:buSzPct val="95000"/>
              <a:buChar char="–"/>
              <a:defRPr sz="2800"/>
            </a:lvl2pPr>
            <a:lvl3pPr marL="1143000" indent="-228600" fontAlgn="base">
              <a:spcBef>
                <a:spcPct val="20000"/>
              </a:spcBef>
              <a:spcAft>
                <a:spcPct val="0"/>
              </a:spcAft>
              <a:buChar char="•"/>
              <a:defRPr sz="2400"/>
            </a:lvl3pPr>
            <a:lvl4pPr marL="1600200" indent="-228600" fontAlgn="base">
              <a:spcBef>
                <a:spcPct val="20000"/>
              </a:spcBef>
              <a:spcAft>
                <a:spcPct val="0"/>
              </a:spcAft>
              <a:buChar char="–"/>
              <a:defRPr sz="2000"/>
            </a:lvl4pPr>
            <a:lvl5pPr marL="2057400" indent="-228600" fontAlgn="base">
              <a:spcBef>
                <a:spcPct val="20000"/>
              </a:spcBef>
              <a:spcAft>
                <a:spcPct val="0"/>
              </a:spcAft>
              <a:buChar char="•"/>
              <a:defRPr sz="2000"/>
            </a:lvl5pPr>
            <a:lvl6pPr marL="2514600" indent="-228600" fontAlgn="base">
              <a:spcBef>
                <a:spcPct val="20000"/>
              </a:spcBef>
              <a:spcAft>
                <a:spcPct val="0"/>
              </a:spcAft>
              <a:buChar char="•"/>
              <a:defRPr sz="2000"/>
            </a:lvl6pPr>
            <a:lvl7pPr marL="2971800" indent="-228600" fontAlgn="base">
              <a:spcBef>
                <a:spcPct val="20000"/>
              </a:spcBef>
              <a:spcAft>
                <a:spcPct val="0"/>
              </a:spcAft>
              <a:buChar char="•"/>
              <a:defRPr sz="2000"/>
            </a:lvl7pPr>
            <a:lvl8pPr marL="3429000" indent="-228600" fontAlgn="base">
              <a:spcBef>
                <a:spcPct val="20000"/>
              </a:spcBef>
              <a:spcAft>
                <a:spcPct val="0"/>
              </a:spcAft>
              <a:buChar char="•"/>
              <a:defRPr sz="2000"/>
            </a:lvl8pPr>
            <a:lvl9pPr marL="3886200" indent="-228600" fontAlgn="base">
              <a:spcBef>
                <a:spcPct val="20000"/>
              </a:spcBef>
              <a:spcAft>
                <a:spcPct val="0"/>
              </a:spcAft>
              <a:buChar char="•"/>
              <a:defRPr sz="2000"/>
            </a:lvl9pPr>
          </a:lstStyle>
          <a:p>
            <a:r>
              <a:rPr lang="en-US" sz="3200" dirty="0"/>
              <a:t>Open</a:t>
            </a:r>
            <a:endParaRPr lang="bg-BG" sz="3200" dirty="0"/>
          </a:p>
          <a:p>
            <a:r>
              <a:rPr lang="en-US" sz="3200" dirty="0"/>
              <a:t>Agile</a:t>
            </a:r>
            <a:endParaRPr lang="bg-BG" sz="3200" dirty="0"/>
          </a:p>
          <a:p>
            <a:r>
              <a:rPr lang="en-US" sz="3200" dirty="0"/>
              <a:t>Team work</a:t>
            </a:r>
            <a:endParaRPr lang="bg-BG" sz="3200" dirty="0"/>
          </a:p>
          <a:p>
            <a:r>
              <a:rPr lang="en-US" sz="3200" dirty="0"/>
              <a:t>Presentations</a:t>
            </a:r>
            <a:endParaRPr lang="bg-BG" sz="3200" dirty="0"/>
          </a:p>
          <a:p>
            <a:r>
              <a:rPr lang="en-US" sz="3200" dirty="0"/>
              <a:t>Course works</a:t>
            </a:r>
            <a:endParaRPr lang="bg-BG" sz="3200" dirty="0"/>
          </a:p>
          <a:p>
            <a:r>
              <a:rPr lang="en-US" sz="3200" dirty="0"/>
              <a:t>Relationships with the business</a:t>
            </a:r>
          </a:p>
        </p:txBody>
      </p:sp>
    </p:spTree>
    <p:extLst>
      <p:ext uri="{BB962C8B-B14F-4D97-AF65-F5344CB8AC3E}">
        <p14:creationId xmlns:p14="http://schemas.microsoft.com/office/powerpoint/2010/main" val="975438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88640"/>
            <a:ext cx="7543800" cy="1143000"/>
          </a:xfrm>
        </p:spPr>
        <p:txBody>
          <a:bodyPr/>
          <a:lstStyle/>
          <a:p>
            <a:r>
              <a:rPr lang="en-US" dirty="0" smtClean="0"/>
              <a:t>Candidates</a:t>
            </a:r>
            <a:endParaRPr lang="en-US" dirty="0"/>
          </a:p>
        </p:txBody>
      </p:sp>
      <p:sp>
        <p:nvSpPr>
          <p:cNvPr id="3" name="Rectangle 2"/>
          <p:cNvSpPr/>
          <p:nvPr/>
        </p:nvSpPr>
        <p:spPr>
          <a:xfrm>
            <a:off x="1763688" y="1484784"/>
            <a:ext cx="6984776"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fontAlgn="base">
              <a:spcBef>
                <a:spcPct val="20000"/>
              </a:spcBef>
              <a:spcAft>
                <a:spcPct val="0"/>
              </a:spcAft>
              <a:buClr>
                <a:schemeClr val="tx2"/>
              </a:buClr>
              <a:buFont typeface="Wingdings" pitchFamily="2" charset="2"/>
              <a:buChar char="w"/>
            </a:pPr>
            <a:r>
              <a:rPr lang="en-US" sz="2400" b="1" dirty="0">
                <a:latin typeface="Arial" pitchFamily="34" charset="0"/>
              </a:rPr>
              <a:t>Candidates must have at least a Bachelor Degree or equivalent in Informatics, Computer Science, Software Engineering, Mathematics, Economics, Management, Business Administration, or similar from an </a:t>
            </a:r>
            <a:r>
              <a:rPr lang="en-US" sz="2400" b="1" dirty="0">
                <a:solidFill>
                  <a:srgbClr val="FF0000"/>
                </a:solidFill>
                <a:latin typeface="Arial" pitchFamily="34" charset="0"/>
              </a:rPr>
              <a:t>accredited</a:t>
            </a:r>
            <a:r>
              <a:rPr lang="en-US" sz="2400" b="1" dirty="0">
                <a:latin typeface="Arial" pitchFamily="34" charset="0"/>
              </a:rPr>
              <a:t> university. </a:t>
            </a:r>
          </a:p>
          <a:p>
            <a:pPr marL="342900" indent="-342900" fontAlgn="base">
              <a:spcBef>
                <a:spcPct val="20000"/>
              </a:spcBef>
              <a:spcAft>
                <a:spcPct val="0"/>
              </a:spcAft>
              <a:buClr>
                <a:schemeClr val="tx2"/>
              </a:buClr>
              <a:buFont typeface="Wingdings" pitchFamily="2" charset="2"/>
              <a:buChar char="w"/>
            </a:pPr>
            <a:r>
              <a:rPr lang="en-US" sz="2400" b="1" dirty="0" smtClean="0">
                <a:latin typeface="Arial" pitchFamily="34" charset="0"/>
              </a:rPr>
              <a:t>The </a:t>
            </a:r>
            <a:r>
              <a:rPr lang="en-US" sz="2400" b="1" dirty="0">
                <a:latin typeface="Arial" pitchFamily="34" charset="0"/>
              </a:rPr>
              <a:t>average grade must be at least good 4 or C</a:t>
            </a:r>
          </a:p>
          <a:p>
            <a:pPr marL="342900" indent="-342900" fontAlgn="base">
              <a:spcBef>
                <a:spcPct val="20000"/>
              </a:spcBef>
              <a:spcAft>
                <a:spcPct val="0"/>
              </a:spcAft>
              <a:buClr>
                <a:schemeClr val="tx2"/>
              </a:buClr>
              <a:buFont typeface="Wingdings" pitchFamily="2" charset="2"/>
              <a:buChar char="w"/>
            </a:pPr>
            <a:r>
              <a:rPr lang="en-US" sz="2400" b="1" dirty="0" smtClean="0">
                <a:latin typeface="Arial" pitchFamily="34" charset="0"/>
              </a:rPr>
              <a:t>At </a:t>
            </a:r>
            <a:r>
              <a:rPr lang="en-US" sz="2400" b="1" dirty="0">
                <a:latin typeface="Arial" pitchFamily="34" charset="0"/>
              </a:rPr>
              <a:t>least 2 years working experience in ICT or in </a:t>
            </a:r>
            <a:r>
              <a:rPr lang="en-US" sz="2400" b="1" dirty="0" smtClean="0">
                <a:latin typeface="Arial" pitchFamily="34" charset="0"/>
              </a:rPr>
              <a:t>Business Administration</a:t>
            </a:r>
            <a:endParaRPr lang="en-US" sz="2400" b="1" dirty="0">
              <a:latin typeface="Arial" pitchFamily="34" charset="0"/>
            </a:endParaRPr>
          </a:p>
          <a:p>
            <a:pPr marL="342900" indent="-342900" fontAlgn="base">
              <a:spcBef>
                <a:spcPct val="20000"/>
              </a:spcBef>
              <a:spcAft>
                <a:spcPct val="0"/>
              </a:spcAft>
              <a:buClr>
                <a:schemeClr val="tx2"/>
              </a:buClr>
              <a:buFont typeface="Wingdings" pitchFamily="2" charset="2"/>
              <a:buChar char="w"/>
            </a:pPr>
            <a:r>
              <a:rPr lang="en-US" sz="2400" b="1" dirty="0">
                <a:latin typeface="Arial" pitchFamily="34" charset="0"/>
              </a:rPr>
              <a:t>Proof of </a:t>
            </a:r>
            <a:r>
              <a:rPr lang="en-US" sz="2400" b="1" dirty="0" smtClean="0">
                <a:latin typeface="Arial" pitchFamily="34" charset="0"/>
              </a:rPr>
              <a:t>English proficiency - </a:t>
            </a:r>
            <a:r>
              <a:rPr lang="en-US" sz="2400" b="1" dirty="0">
                <a:latin typeface="Arial" pitchFamily="34" charset="0"/>
              </a:rPr>
              <a:t>fluent </a:t>
            </a:r>
            <a:endParaRPr lang="en-US" sz="2400" b="1" dirty="0" smtClean="0">
              <a:latin typeface="Arial" pitchFamily="34" charset="0"/>
            </a:endParaRPr>
          </a:p>
          <a:p>
            <a:pPr marL="342900" indent="-342900" fontAlgn="base">
              <a:spcBef>
                <a:spcPct val="20000"/>
              </a:spcBef>
              <a:spcAft>
                <a:spcPct val="0"/>
              </a:spcAft>
              <a:buClr>
                <a:schemeClr val="tx2"/>
              </a:buClr>
              <a:buFont typeface="Wingdings" pitchFamily="2" charset="2"/>
              <a:buChar char="w"/>
            </a:pPr>
            <a:r>
              <a:rPr lang="en-US" sz="2400" b="1" dirty="0" smtClean="0">
                <a:latin typeface="Arial" pitchFamily="34" charset="0"/>
              </a:rPr>
              <a:t>Application </a:t>
            </a:r>
            <a:r>
              <a:rPr lang="en-US" sz="2400" b="1" dirty="0">
                <a:latin typeface="Arial" pitchFamily="34" charset="0"/>
              </a:rPr>
              <a:t>letter and two </a:t>
            </a:r>
            <a:r>
              <a:rPr lang="en-US" sz="2400" b="1" dirty="0" smtClean="0">
                <a:latin typeface="Arial" pitchFamily="34" charset="0"/>
              </a:rPr>
              <a:t>recommendations</a:t>
            </a:r>
          </a:p>
          <a:p>
            <a:pPr fontAlgn="base">
              <a:spcBef>
                <a:spcPct val="20000"/>
              </a:spcBef>
              <a:spcAft>
                <a:spcPct val="0"/>
              </a:spcAft>
              <a:buClr>
                <a:schemeClr val="tx2"/>
              </a:buClr>
            </a:pPr>
            <a:r>
              <a:rPr lang="en-US" sz="1600" b="1" dirty="0">
                <a:latin typeface="Arial" pitchFamily="34" charset="0"/>
                <a:hlinkClick r:id="rId2"/>
              </a:rPr>
              <a:t>https://</a:t>
            </a:r>
            <a:r>
              <a:rPr lang="en-US" sz="1600" b="1" dirty="0" smtClean="0">
                <a:latin typeface="Arial" pitchFamily="34" charset="0"/>
                <a:hlinkClick r:id="rId2"/>
              </a:rPr>
              <a:t>www.fmi.uni-sofia.bg/en/education/master-s-programs/e-business/eBusiness.pdf</a:t>
            </a:r>
            <a:r>
              <a:rPr lang="en-US" sz="1600" b="1" dirty="0" smtClean="0">
                <a:latin typeface="Arial" pitchFamily="34" charset="0"/>
              </a:rPr>
              <a:t>  </a:t>
            </a:r>
            <a:endParaRPr lang="bg-BG" sz="1600" b="1" dirty="0">
              <a:latin typeface="Arial" pitchFamily="34" charset="0"/>
            </a:endParaRPr>
          </a:p>
        </p:txBody>
      </p:sp>
    </p:spTree>
    <p:extLst>
      <p:ext uri="{BB962C8B-B14F-4D97-AF65-F5344CB8AC3E}">
        <p14:creationId xmlns:p14="http://schemas.microsoft.com/office/powerpoint/2010/main" val="2046354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ategic">
  <a:themeElements>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fontScheme name="Strategic">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ategic 1">
        <a:dk1>
          <a:srgbClr val="000000"/>
        </a:dk1>
        <a:lt1>
          <a:srgbClr val="EAEAEA"/>
        </a:lt1>
        <a:dk2>
          <a:srgbClr val="819E81"/>
        </a:dk2>
        <a:lt2>
          <a:srgbClr val="FFCC66"/>
        </a:lt2>
        <a:accent1>
          <a:srgbClr val="727DE0"/>
        </a:accent1>
        <a:accent2>
          <a:srgbClr val="D54F41"/>
        </a:accent2>
        <a:accent3>
          <a:srgbClr val="C1CCC1"/>
        </a:accent3>
        <a:accent4>
          <a:srgbClr val="C8C8C8"/>
        </a:accent4>
        <a:accent5>
          <a:srgbClr val="BCBFED"/>
        </a:accent5>
        <a:accent6>
          <a:srgbClr val="C1473A"/>
        </a:accent6>
        <a:hlink>
          <a:srgbClr val="003300"/>
        </a:hlink>
        <a:folHlink>
          <a:srgbClr val="663300"/>
        </a:folHlink>
      </a:clrScheme>
      <a:clrMap bg1="dk2" tx1="lt1" bg2="dk1" tx2="lt2" accent1="accent1" accent2="accent2" accent3="accent3" accent4="accent4" accent5="accent5" accent6="accent6" hlink="hlink" folHlink="folHlink"/>
    </a:extraClrScheme>
    <a:extraClrScheme>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clrMap bg1="lt1" tx1="dk1" bg2="lt2" tx2="dk2" accent1="accent1" accent2="accent2" accent3="accent3" accent4="accent4" accent5="accent5" accent6="accent6" hlink="hlink" folHlink="folHlink"/>
    </a:extraClrScheme>
    <a:extraClrScheme>
      <a:clrScheme name="Strategic 3">
        <a:dk1>
          <a:srgbClr val="000000"/>
        </a:dk1>
        <a:lt1>
          <a:srgbClr val="FFFFFF"/>
        </a:lt1>
        <a:dk2>
          <a:srgbClr val="000000"/>
        </a:dk2>
        <a:lt2>
          <a:srgbClr val="5F5F5F"/>
        </a:lt2>
        <a:accent1>
          <a:srgbClr val="CBCBCB"/>
        </a:accent1>
        <a:accent2>
          <a:srgbClr val="808080"/>
        </a:accent2>
        <a:accent3>
          <a:srgbClr val="FFFFFF"/>
        </a:accent3>
        <a:accent4>
          <a:srgbClr val="000000"/>
        </a:accent4>
        <a:accent5>
          <a:srgbClr val="E2E2E2"/>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trategic 4">
        <a:dk1>
          <a:srgbClr val="000000"/>
        </a:dk1>
        <a:lt1>
          <a:srgbClr val="EAEAEA"/>
        </a:lt1>
        <a:dk2>
          <a:srgbClr val="BC6262"/>
        </a:dk2>
        <a:lt2>
          <a:srgbClr val="FFCC66"/>
        </a:lt2>
        <a:accent1>
          <a:srgbClr val="727DE0"/>
        </a:accent1>
        <a:accent2>
          <a:srgbClr val="D54F41"/>
        </a:accent2>
        <a:accent3>
          <a:srgbClr val="DAB7B7"/>
        </a:accent3>
        <a:accent4>
          <a:srgbClr val="C8C8C8"/>
        </a:accent4>
        <a:accent5>
          <a:srgbClr val="BCBFED"/>
        </a:accent5>
        <a:accent6>
          <a:srgbClr val="C1473A"/>
        </a:accent6>
        <a:hlink>
          <a:srgbClr val="000066"/>
        </a:hlink>
        <a:folHlink>
          <a:srgbClr val="FFFF99"/>
        </a:folHlink>
      </a:clrScheme>
      <a:clrMap bg1="dk2" tx1="lt1" bg2="dk1" tx2="lt2" accent1="accent1" accent2="accent2" accent3="accent3" accent4="accent4" accent5="accent5" accent6="accent6" hlink="hlink" folHlink="folHlink"/>
    </a:extraClrScheme>
    <a:extraClrScheme>
      <a:clrScheme name="Strategic 5">
        <a:dk1>
          <a:srgbClr val="000000"/>
        </a:dk1>
        <a:lt1>
          <a:srgbClr val="EAEAEA"/>
        </a:lt1>
        <a:dk2>
          <a:srgbClr val="5C74A4"/>
        </a:dk2>
        <a:lt2>
          <a:srgbClr val="FFCC99"/>
        </a:lt2>
        <a:accent1>
          <a:srgbClr val="727DE0"/>
        </a:accent1>
        <a:accent2>
          <a:srgbClr val="D54F41"/>
        </a:accent2>
        <a:accent3>
          <a:srgbClr val="B5BCCF"/>
        </a:accent3>
        <a:accent4>
          <a:srgbClr val="C8C8C8"/>
        </a:accent4>
        <a:accent5>
          <a:srgbClr val="BCBFED"/>
        </a:accent5>
        <a:accent6>
          <a:srgbClr val="C1473A"/>
        </a:accent6>
        <a:hlink>
          <a:srgbClr val="FFFFCC"/>
        </a:hlink>
        <a:folHlink>
          <a:srgbClr val="CC9900"/>
        </a:folHlink>
      </a:clrScheme>
      <a:clrMap bg1="dk2" tx1="lt1" bg2="dk1" tx2="lt2" accent1="accent1" accent2="accent2" accent3="accent3" accent4="accent4" accent5="accent5" accent6="accent6" hlink="hlink" folHlink="folHlink"/>
    </a:extraClrScheme>
    <a:extraClrScheme>
      <a:clrScheme name="Strategic 6">
        <a:dk1>
          <a:srgbClr val="000000"/>
        </a:dk1>
        <a:lt1>
          <a:srgbClr val="EAEAEA"/>
        </a:lt1>
        <a:dk2>
          <a:srgbClr val="996600"/>
        </a:dk2>
        <a:lt2>
          <a:srgbClr val="FFCC99"/>
        </a:lt2>
        <a:accent1>
          <a:srgbClr val="727DE0"/>
        </a:accent1>
        <a:accent2>
          <a:srgbClr val="D54F41"/>
        </a:accent2>
        <a:accent3>
          <a:srgbClr val="CAB8AA"/>
        </a:accent3>
        <a:accent4>
          <a:srgbClr val="C8C8C8"/>
        </a:accent4>
        <a:accent5>
          <a:srgbClr val="BCBFED"/>
        </a:accent5>
        <a:accent6>
          <a:srgbClr val="C1473A"/>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TotalTime>
  <Words>480</Words>
  <Application>Microsoft Office PowerPoint</Application>
  <PresentationFormat>On-screen Show (4:3)</PresentationFormat>
  <Paragraphs>102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Strategic</vt:lpstr>
      <vt:lpstr>Master’s Degree Program: e-Business</vt:lpstr>
      <vt:lpstr>Modern Society</vt:lpstr>
      <vt:lpstr>e-Business Program Purpose</vt:lpstr>
      <vt:lpstr>Realization of the Program’s Graduates</vt:lpstr>
      <vt:lpstr>Courses</vt:lpstr>
      <vt:lpstr>Credits</vt:lpstr>
      <vt:lpstr>Professors</vt:lpstr>
      <vt:lpstr>Education Process</vt:lpstr>
      <vt:lpstr>Candidates</vt:lpstr>
      <vt:lpstr>Welcome to the  e-Business!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Kamen</dc:creator>
  <cp:lastModifiedBy>Kamen</cp:lastModifiedBy>
  <cp:revision>30</cp:revision>
  <dcterms:created xsi:type="dcterms:W3CDTF">2012-07-12T13:09:36Z</dcterms:created>
  <dcterms:modified xsi:type="dcterms:W3CDTF">2015-06-25T08:00:16Z</dcterms:modified>
</cp:coreProperties>
</file>